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Default Extension="mp4" ContentType="video/unknown"/>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21"/>
  </p:notesMasterIdLst>
  <p:sldIdLst>
    <p:sldId id="341" r:id="rId5"/>
    <p:sldId id="257" r:id="rId6"/>
    <p:sldId id="442" r:id="rId7"/>
    <p:sldId id="343" r:id="rId8"/>
    <p:sldId id="417" r:id="rId9"/>
    <p:sldId id="258" r:id="rId10"/>
    <p:sldId id="259" r:id="rId11"/>
    <p:sldId id="350" r:id="rId12"/>
    <p:sldId id="346" r:id="rId13"/>
    <p:sldId id="347" r:id="rId14"/>
    <p:sldId id="348" r:id="rId15"/>
    <p:sldId id="260" r:id="rId16"/>
    <p:sldId id="261" r:id="rId17"/>
    <p:sldId id="262" r:id="rId18"/>
    <p:sldId id="263" r:id="rId19"/>
    <p:sldId id="264" r:id="rId20"/>
    <p:sldId id="265" r:id="rId21"/>
    <p:sldId id="266" r:id="rId22"/>
    <p:sldId id="267" r:id="rId23"/>
    <p:sldId id="268" r:id="rId24"/>
    <p:sldId id="269" r:id="rId25"/>
    <p:sldId id="351" r:id="rId26"/>
    <p:sldId id="270" r:id="rId27"/>
    <p:sldId id="271" r:id="rId28"/>
    <p:sldId id="272" r:id="rId29"/>
    <p:sldId id="352" r:id="rId30"/>
    <p:sldId id="273" r:id="rId31"/>
    <p:sldId id="274" r:id="rId32"/>
    <p:sldId id="353" r:id="rId33"/>
    <p:sldId id="275" r:id="rId34"/>
    <p:sldId id="354" r:id="rId35"/>
    <p:sldId id="276" r:id="rId36"/>
    <p:sldId id="277" r:id="rId37"/>
    <p:sldId id="278" r:id="rId38"/>
    <p:sldId id="355" r:id="rId39"/>
    <p:sldId id="345" r:id="rId40"/>
    <p:sldId id="344" r:id="rId41"/>
    <p:sldId id="279" r:id="rId42"/>
    <p:sldId id="280" r:id="rId43"/>
    <p:sldId id="281" r:id="rId44"/>
    <p:sldId id="282" r:id="rId45"/>
    <p:sldId id="283" r:id="rId46"/>
    <p:sldId id="284" r:id="rId47"/>
    <p:sldId id="356" r:id="rId48"/>
    <p:sldId id="285" r:id="rId49"/>
    <p:sldId id="286" r:id="rId50"/>
    <p:sldId id="287" r:id="rId51"/>
    <p:sldId id="288" r:id="rId52"/>
    <p:sldId id="357" r:id="rId53"/>
    <p:sldId id="289" r:id="rId54"/>
    <p:sldId id="290" r:id="rId55"/>
    <p:sldId id="291" r:id="rId56"/>
    <p:sldId id="292" r:id="rId57"/>
    <p:sldId id="407" r:id="rId58"/>
    <p:sldId id="406" r:id="rId59"/>
    <p:sldId id="410" r:id="rId60"/>
    <p:sldId id="411" r:id="rId61"/>
    <p:sldId id="360" r:id="rId62"/>
    <p:sldId id="361" r:id="rId63"/>
    <p:sldId id="362" r:id="rId64"/>
    <p:sldId id="363" r:id="rId65"/>
    <p:sldId id="364" r:id="rId66"/>
    <p:sldId id="365" r:id="rId67"/>
    <p:sldId id="419" r:id="rId68"/>
    <p:sldId id="366" r:id="rId69"/>
    <p:sldId id="367" r:id="rId70"/>
    <p:sldId id="368" r:id="rId71"/>
    <p:sldId id="369" r:id="rId72"/>
    <p:sldId id="370" r:id="rId73"/>
    <p:sldId id="371" r:id="rId74"/>
    <p:sldId id="416" r:id="rId75"/>
    <p:sldId id="372" r:id="rId76"/>
    <p:sldId id="413" r:id="rId77"/>
    <p:sldId id="412" r:id="rId78"/>
    <p:sldId id="415" r:id="rId79"/>
    <p:sldId id="373" r:id="rId80"/>
    <p:sldId id="374" r:id="rId81"/>
    <p:sldId id="379" r:id="rId82"/>
    <p:sldId id="421" r:id="rId83"/>
    <p:sldId id="380" r:id="rId84"/>
    <p:sldId id="381" r:id="rId85"/>
    <p:sldId id="408" r:id="rId86"/>
    <p:sldId id="382" r:id="rId87"/>
    <p:sldId id="409" r:id="rId88"/>
    <p:sldId id="383" r:id="rId89"/>
    <p:sldId id="384" r:id="rId90"/>
    <p:sldId id="436" r:id="rId91"/>
    <p:sldId id="437" r:id="rId92"/>
    <p:sldId id="438" r:id="rId93"/>
    <p:sldId id="439" r:id="rId94"/>
    <p:sldId id="440" r:id="rId95"/>
    <p:sldId id="441" r:id="rId96"/>
    <p:sldId id="389" r:id="rId97"/>
    <p:sldId id="423" r:id="rId98"/>
    <p:sldId id="390" r:id="rId99"/>
    <p:sldId id="391" r:id="rId100"/>
    <p:sldId id="392" r:id="rId101"/>
    <p:sldId id="393" r:id="rId102"/>
    <p:sldId id="431" r:id="rId103"/>
    <p:sldId id="432" r:id="rId104"/>
    <p:sldId id="433" r:id="rId105"/>
    <p:sldId id="434" r:id="rId106"/>
    <p:sldId id="435" r:id="rId107"/>
    <p:sldId id="426" r:id="rId108"/>
    <p:sldId id="427" r:id="rId109"/>
    <p:sldId id="428" r:id="rId110"/>
    <p:sldId id="429" r:id="rId111"/>
    <p:sldId id="430" r:id="rId112"/>
    <p:sldId id="400" r:id="rId113"/>
    <p:sldId id="425" r:id="rId114"/>
    <p:sldId id="401" r:id="rId115"/>
    <p:sldId id="402" r:id="rId116"/>
    <p:sldId id="403" r:id="rId117"/>
    <p:sldId id="404" r:id="rId118"/>
    <p:sldId id="414" r:id="rId119"/>
    <p:sldId id="405" r:id="rId1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E5DC"/>
    <a:srgbClr val="EBE7D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8600" autoAdjust="0"/>
  </p:normalViewPr>
  <p:slideViewPr>
    <p:cSldViewPr snapToGrid="0" snapToObjects="1">
      <p:cViewPr>
        <p:scale>
          <a:sx n="100" d="100"/>
          <a:sy n="100" d="100"/>
        </p:scale>
        <p:origin x="-1866" y="-366"/>
      </p:cViewPr>
      <p:guideLst>
        <p:guide orient="horz" pos="2160"/>
        <p:guide pos="2880"/>
      </p:guideLst>
    </p:cSldViewPr>
  </p:slideViewPr>
  <p:notesTextViewPr>
    <p:cViewPr>
      <p:scale>
        <a:sx n="100" d="100"/>
        <a:sy n="100" d="100"/>
      </p:scale>
      <p:origin x="0" y="0"/>
    </p:cViewPr>
  </p:notesTextViewPr>
  <p:sorterViewPr>
    <p:cViewPr>
      <p:scale>
        <a:sx n="149" d="100"/>
        <a:sy n="149"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2F01EE-30F2-41F0-9F6D-4597336AD291}" type="datetimeFigureOut">
              <a:rPr lang="de-DE" smtClean="0"/>
              <a:pPr/>
              <a:t>09.12.2017</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872926-D4C2-4763-9F8E-9203941ACD82}" type="slidenum">
              <a:rPr lang="de-DE" smtClean="0"/>
              <a:pPr/>
              <a:t>‹Nr.›</a:t>
            </a:fld>
            <a:endParaRPr lang="de-DE"/>
          </a:p>
        </p:txBody>
      </p:sp>
    </p:spTree>
    <p:extLst>
      <p:ext uri="{BB962C8B-B14F-4D97-AF65-F5344CB8AC3E}">
        <p14:creationId xmlns:p14="http://schemas.microsoft.com/office/powerpoint/2010/main" xmlns="" val="108944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1200F9-F2F0-5C4E-8439-3AE85884E72B}" type="slidenum">
              <a:rPr lang="en-US" smtClean="0"/>
              <a:pPr/>
              <a:t>54</a:t>
            </a:fld>
            <a:endParaRPr lang="en-US"/>
          </a:p>
        </p:txBody>
      </p:sp>
    </p:spTree>
    <p:extLst>
      <p:ext uri="{BB962C8B-B14F-4D97-AF65-F5344CB8AC3E}">
        <p14:creationId xmlns:p14="http://schemas.microsoft.com/office/powerpoint/2010/main" xmlns="" val="1916939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1200F9-F2F0-5C4E-8439-3AE85884E72B}" type="slidenum">
              <a:rPr lang="en-US" smtClean="0"/>
              <a:pPr/>
              <a:t>56</a:t>
            </a:fld>
            <a:endParaRPr lang="en-US"/>
          </a:p>
        </p:txBody>
      </p:sp>
    </p:spTree>
    <p:extLst>
      <p:ext uri="{BB962C8B-B14F-4D97-AF65-F5344CB8AC3E}">
        <p14:creationId xmlns:p14="http://schemas.microsoft.com/office/powerpoint/2010/main" xmlns="" val="1526779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872926-D4C2-4763-9F8E-9203941ACD82}" type="slidenum">
              <a:rPr lang="de-DE" smtClean="0"/>
              <a:pPr/>
              <a:t>98</a:t>
            </a:fld>
            <a:endParaRPr lang="de-DE"/>
          </a:p>
        </p:txBody>
      </p:sp>
    </p:spTree>
    <p:extLst>
      <p:ext uri="{BB962C8B-B14F-4D97-AF65-F5344CB8AC3E}">
        <p14:creationId xmlns:p14="http://schemas.microsoft.com/office/powerpoint/2010/main" xmlns="" val="3473531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Alternate: https://</a:t>
            </a:r>
            <a:r>
              <a:rPr lang="en-US" dirty="0" err="1" smtClean="0"/>
              <a:t>www.stratos.com</a:t>
            </a:r>
            <a:r>
              <a:rPr lang="en-US" dirty="0" smtClean="0"/>
              <a:t>/blog/life-hack-medical-wearables-point-care, https://</a:t>
            </a:r>
            <a:r>
              <a:rPr lang="en-US" dirty="0" err="1" smtClean="0"/>
              <a:t>www.stratos.com</a:t>
            </a:r>
            <a:r>
              <a:rPr lang="en-US" dirty="0" smtClean="0"/>
              <a:t>/sites/default/files/images/Fitness-</a:t>
            </a:r>
            <a:r>
              <a:rPr lang="en-US" dirty="0" err="1" smtClean="0"/>
              <a:t>Monitors.png</a:t>
            </a:r>
            <a:endParaRPr lang="en-US" dirty="0"/>
          </a:p>
        </p:txBody>
      </p:sp>
      <p:sp>
        <p:nvSpPr>
          <p:cNvPr id="4" name="Slide Number Placeholder 3"/>
          <p:cNvSpPr>
            <a:spLocks noGrp="1"/>
          </p:cNvSpPr>
          <p:nvPr>
            <p:ph type="sldNum" sz="quarter" idx="10"/>
          </p:nvPr>
        </p:nvSpPr>
        <p:spPr/>
        <p:txBody>
          <a:bodyPr/>
          <a:lstStyle/>
          <a:p>
            <a:fld id="{391200F9-F2F0-5C4E-8439-3AE85884E72B}" type="slidenum">
              <a:rPr lang="en-US" smtClean="0"/>
              <a:pPr/>
              <a:t>99</a:t>
            </a:fld>
            <a:endParaRPr lang="en-US"/>
          </a:p>
        </p:txBody>
      </p:sp>
    </p:spTree>
    <p:extLst>
      <p:ext uri="{BB962C8B-B14F-4D97-AF65-F5344CB8AC3E}">
        <p14:creationId xmlns:p14="http://schemas.microsoft.com/office/powerpoint/2010/main" xmlns="" val="3774561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800"/>
            </a:lvl1pPr>
            <a:lvl2pPr>
              <a:defRPr sz="2400"/>
            </a:lvl2pPr>
            <a:lvl3pPr>
              <a:defRPr sz="22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6DB68CC-0DF0-4127-9980-32BCB77E08F7}" type="datetime1">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010400" y="1270"/>
            <a:ext cx="2133600" cy="365125"/>
          </a:xfrm>
        </p:spPr>
        <p:txBody>
          <a:bodyPr/>
          <a:lstStyle/>
          <a:p>
            <a:fld id="{2066355A-084C-D24E-9AD2-7E4FC41EA627}" type="slidenum">
              <a:rPr lang="en-US" smtClean="0"/>
              <a:pPr/>
              <a:t>‹Nr.›</a:t>
            </a:fld>
            <a:endParaRPr lang="en-US" dirty="0"/>
          </a:p>
        </p:txBody>
      </p:sp>
    </p:spTree>
    <p:extLst>
      <p:ext uri="{BB962C8B-B14F-4D97-AF65-F5344CB8AC3E}">
        <p14:creationId xmlns:p14="http://schemas.microsoft.com/office/powerpoint/2010/main" xmlns="" val="3220382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729015"/>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337553-A445-4225-8329-B02630489DB5}" type="datetime1">
              <a:rPr lang="en-US" smtClean="0"/>
              <a:pPr/>
              <a:t>12/9/2017</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 val="11223948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3B7867-A308-4CD7-99F6-8EE16B9104F3}" type="datetime1">
              <a:rPr lang="en-US" smtClean="0"/>
              <a:pPr/>
              <a:t>12/9/2017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pPr/>
              <a:t>‹Nr.›</a:t>
            </a:fld>
            <a:endParaRPr lang="en-US"/>
          </a:p>
        </p:txBody>
      </p:sp>
    </p:spTree>
    <p:extLst>
      <p:ext uri="{BB962C8B-B14F-4D97-AF65-F5344CB8AC3E}">
        <p14:creationId xmlns:p14="http://schemas.microsoft.com/office/powerpoint/2010/main" xmlns="" val="3693843513"/>
      </p:ext>
    </p:extLst>
  </p:cSld>
  <p:clrMap bg1="lt1" tx1="dk1" bg2="lt2" tx2="dk2" accent1="accent1" accent2="accent2" accent3="accent3" accent4="accent4" accent5="accent5" accent6="accent6" hlink="hlink" folHlink="folHlink"/>
  <p:sldLayoutIdLst>
    <p:sldLayoutId id="2147493457" r:id="rId1"/>
    <p:sldLayoutId id="2147493458"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creativecommons.org/licenses/by/2.0/" TargetMode="External"/><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hyperlink" Target="https://www.flickr.com/photos/beyonddc" TargetMode="External"/><Relationship Id="rId5" Type="http://schemas.openxmlformats.org/officeDocument/2006/relationships/hyperlink" Target="https://www.flickr.com/photos/beyonddc/13953565119/in/photolist-qXq2nk-ng2ELX-ndJLyk" TargetMode="External"/><Relationship Id="rId4" Type="http://schemas.openxmlformats.org/officeDocument/2006/relationships/hyperlink" Target="http://www.cyclingpromotion.com.au/"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hyperlink" Target="https://www.fitbit.com/uk/legal/privacy" TargetMode="External"/><Relationship Id="rId2" Type="http://schemas.openxmlformats.org/officeDocument/2006/relationships/image" Target="../media/image77.emf"/><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microsoft.com/office/2007/relationships/media" Target="../media/media3.mp4"/><Relationship Id="rId2" Type="http://schemas.openxmlformats.org/officeDocument/2006/relationships/slideLayout" Target="../slideLayouts/slideLayout1.xml"/><Relationship Id="rId1" Type="http://schemas.openxmlformats.org/officeDocument/2006/relationships/video" Target="../media/media3.mp4"/><Relationship Id="rId6" Type="http://schemas.openxmlformats.org/officeDocument/2006/relationships/hyperlink" Target="https://www.youtube.com/channel/UCWDi6rrT2Ah3SPTT4pPoOCA" TargetMode="External"/><Relationship Id="rId5" Type="http://schemas.openxmlformats.org/officeDocument/2006/relationships/hyperlink" Target="https://www.youtube.com/watch?v=1zWZ_tVwyCo" TargetMode="External"/><Relationship Id="rId4" Type="http://schemas.openxmlformats.org/officeDocument/2006/relationships/image" Target="../media/image79.png"/></Relationships>
</file>

<file path=ppt/slides/_rels/slide109.xml.rels><?xml version="1.0" encoding="UTF-8" standalone="yes"?>
<Relationships xmlns="http://schemas.openxmlformats.org/package/2006/relationships"><Relationship Id="rId3" Type="http://schemas.openxmlformats.org/officeDocument/2006/relationships/hyperlink" Target="https://pixabay.com/en/server-room-datacenter-network-90389/" TargetMode="External"/><Relationship Id="rId2" Type="http://schemas.openxmlformats.org/officeDocument/2006/relationships/image" Target="../media/image80.jpeg"/><Relationship Id="rId1" Type="http://schemas.openxmlformats.org/officeDocument/2006/relationships/slideLayout" Target="../slideLayouts/slideLayout2.xml"/><Relationship Id="rId5" Type="http://schemas.openxmlformats.org/officeDocument/2006/relationships/hyperlink" Target="https://en.wikipedia.org/wiki/public_domain" TargetMode="External"/><Relationship Id="rId4" Type="http://schemas.openxmlformats.org/officeDocument/2006/relationships/hyperlink" Target="https://pixabay.com/en/users/kewl-24755/" TargetMode="External"/></Relationships>
</file>

<file path=ppt/slides/_rels/slide11.xml.rels><?xml version="1.0" encoding="UTF-8" standalone="yes"?>
<Relationships xmlns="http://schemas.openxmlformats.org/package/2006/relationships"><Relationship Id="rId3" Type="http://schemas.microsoft.com/office/2007/relationships/media" Target="../media/media1.mp4"/><Relationship Id="rId7" Type="http://schemas.openxmlformats.org/officeDocument/2006/relationships/hyperlink" Target="https://creativecommons.org/licenses/by-nc-sa/2.5/" TargetMode="External"/><Relationship Id="rId2" Type="http://schemas.openxmlformats.org/officeDocument/2006/relationships/slideLayout" Target="../slideLayouts/slideLayout1.xml"/><Relationship Id="rId1" Type="http://schemas.openxmlformats.org/officeDocument/2006/relationships/video" Target="../media/media1.mp4"/><Relationship Id="rId6" Type="http://schemas.openxmlformats.org/officeDocument/2006/relationships/hyperlink" Target="https://www.youtube.com/channel/UCWMnwJqUHHzeIzSLeAs5neg" TargetMode="External"/><Relationship Id="rId5" Type="http://schemas.openxmlformats.org/officeDocument/2006/relationships/hyperlink" Target="https://www.youtube.com/watch?v=hFOo3e0nxSI" TargetMode="External"/><Relationship Id="rId4" Type="http://schemas.openxmlformats.org/officeDocument/2006/relationships/image" Target="../media/image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 Id="rId5" Type="http://schemas.openxmlformats.org/officeDocument/2006/relationships/hyperlink" Target="https://vimeo.com/94343080" TargetMode="External"/><Relationship Id="rId4" Type="http://schemas.openxmlformats.org/officeDocument/2006/relationships/hyperlink" Target="http://leapcraft.dk/cits/" TargetMode="Externa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reativecommons.org/licenses/by-sa/4.0/" TargetMode="External"/><Relationship Id="rId2" Type="http://schemas.openxmlformats.org/officeDocument/2006/relationships/hyperlink" Target="https://commons.wikimedia.org/wiki/File:Illustration_of_a_Virtual_Power_Plant.png" TargetMode="Externa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hyperlink" Target="http://www.ibm.com/" TargetMode="External"/><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hyperlink" Target="https://creativecommons.org/licenses/by-sa/4.0/" TargetMode="External"/><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hyperlink" Target="https://commons.wikimedia.org/wiki/File:Landscape_view_of_wildfire_near_Highway_63_in_south_Fort_McMurray_(cropped).jpg" TargetMode="External"/><Relationship Id="rId5" Type="http://schemas.openxmlformats.org/officeDocument/2006/relationships/hyperlink" Target="https://en.wikipedia.org/wiki/Public_domain" TargetMode="External"/><Relationship Id="rId4" Type="http://schemas.openxmlformats.org/officeDocument/2006/relationships/hyperlink" Target="https://commons.wikimedia.org/wiki/File:US_Navy_110318-M-HU778-007_An_aerial_view_of_Minato,_Japan,_a_week_after_a_9.0_magnitude_earthquake_and_subsequent_tsunami_devastated_the_area.jp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continental-corporation.com/www/pressportal_com_en/themes/press_releases/3_automotive_group/interior/press_releases/pr_2015_10_06_strassenlampe_en.html" TargetMode="External"/><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datasmart.ash.harvard.edu/assets/content/articles/_720x408/listingcoverphoto.jpg" TargetMode="External"/><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hyperlink" Target="https://www.amazon.com/The-Responsive-City-Communities-Data-Smart/dp/1118910907"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www.flickr.com/photos/neccorp/14466922893/in/photostream/" TargetMode="External"/><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hyperlink" Target="http://creativecommons.org/licenses/by/2.0/" TargetMode="External"/><Relationship Id="rId4" Type="http://schemas.openxmlformats.org/officeDocument/2006/relationships/hyperlink" Target="https://www.flickr.com/photos/neccor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pixabay.com/en/technology-digits-human-data-662833/" TargetMode="External"/><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hyperlink" Target="https://creativecommons.org/share-your-work/public-domain/cc0/" TargetMode="External"/><Relationship Id="rId4" Type="http://schemas.openxmlformats.org/officeDocument/2006/relationships/hyperlink" Target="https://pixabay.com/en/users/skeeze-272447/"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isabel.wagner@dmu.ac.uk" TargetMode="External"/><Relationship Id="rId2" Type="http://schemas.openxmlformats.org/officeDocument/2006/relationships/hyperlink" Target="mailto:david.eckhoff@tum-create.edu.s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splitshire.com/vintage-radio/"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hyperlink" Target="https://creativecommons.org/share-your-work/public-domain/cc0/"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s://commons.wikimedia.org/wiki/File:Telstra_Mobile_Phone_Tower.jpg" TargetMode="External"/><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hyperlink" Target="http://creativecommons.org/licenses/by/2.0/" TargetMode="External"/><Relationship Id="rId5" Type="http://schemas.openxmlformats.org/officeDocument/2006/relationships/hyperlink" Target="https://www.flickr.com/photos/waydadreamscape/" TargetMode="External"/><Relationship Id="rId4" Type="http://schemas.openxmlformats.org/officeDocument/2006/relationships/hyperlink" Target="https://www.flickr.com/photos/waydadreamscape/4135479176"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commons.wikimedia.org/wiki/User:Wongm" TargetMode="External"/><Relationship Id="rId3" Type="http://schemas.openxmlformats.org/officeDocument/2006/relationships/image" Target="../media/image21.png"/><Relationship Id="rId7" Type="http://schemas.openxmlformats.org/officeDocument/2006/relationships/hyperlink" Target="https://commons.wikimedia.org/wiki/File:Myki-fpd.jpg" TargetMode="External"/><Relationship Id="rId2"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hyperlink" Target="https://creativecommons.org/licenses/by-sa/3.0/deed.en" TargetMode="External"/><Relationship Id="rId5" Type="http://schemas.openxmlformats.org/officeDocument/2006/relationships/hyperlink" Target="https://commons.wikimedia.org/wiki/File:JaCarta_smart_card.JPG" TargetMode="External"/><Relationship Id="rId4" Type="http://schemas.openxmlformats.org/officeDocument/2006/relationships/image" Target="../media/image22.jpeg"/><Relationship Id="rId9" Type="http://schemas.openxmlformats.org/officeDocument/2006/relationships/hyperlink" Target="http://creativecommons.org/licenses/by/2.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s://creativecommons.org/licenses/by-sa/4.0/deed.en" TargetMode="External"/><Relationship Id="rId3" Type="http://schemas.openxmlformats.org/officeDocument/2006/relationships/image" Target="../media/image24.jpeg"/><Relationship Id="rId7" Type="http://schemas.openxmlformats.org/officeDocument/2006/relationships/hyperlink" Target="https://commons.wikimedia.org/wiki/File:ARH_TrafficSpot_Gantry.jpg" TargetMode="External"/><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hyperlink" Target="http://creativecommons.org/licenses/by/2.0/" TargetMode="External"/><Relationship Id="rId5" Type="http://schemas.openxmlformats.org/officeDocument/2006/relationships/hyperlink" Target="https://www.flickr.com/photos/flem007_uk/" TargetMode="External"/><Relationship Id="rId4" Type="http://schemas.openxmlformats.org/officeDocument/2006/relationships/hyperlink" Target="https://www.flickr.com/photos/flem007_uk/4632603680"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commons.wikimedia.org/wiki/File:Motion_detector.jpg" TargetMode="External"/><Relationship Id="rId3" Type="http://schemas.openxmlformats.org/officeDocument/2006/relationships/image" Target="../media/image26.jpeg"/><Relationship Id="rId7" Type="http://schemas.openxmlformats.org/officeDocument/2006/relationships/hyperlink" Target="https://creativecommons.org/licenses/by-sa/3.0/deed.en" TargetMode="External"/><Relationship Id="rId12" Type="http://schemas.openxmlformats.org/officeDocument/2006/relationships/hyperlink" Target="https://www.pexels.com/u/miki-czetti-26377/" TargetMode="External"/><Relationship Id="rId2" Type="http://schemas.openxmlformats.org/officeDocument/2006/relationships/image" Target="../media/image25.jpeg"/><Relationship Id="rId1" Type="http://schemas.openxmlformats.org/officeDocument/2006/relationships/slideLayout" Target="../slideLayouts/slideLayout1.xml"/><Relationship Id="rId6" Type="http://schemas.openxmlformats.org/officeDocument/2006/relationships/hyperlink" Target="https://commons.wikimedia.org/wiki/User:George100" TargetMode="External"/><Relationship Id="rId11" Type="http://schemas.openxmlformats.org/officeDocument/2006/relationships/hyperlink" Target="CC0%20public%20domain" TargetMode="External"/><Relationship Id="rId5" Type="http://schemas.openxmlformats.org/officeDocument/2006/relationships/hyperlink" Target="https://commons.wikimedia.org/wiki/File:Bigbelly_Phila.jpg" TargetMode="External"/><Relationship Id="rId10" Type="http://schemas.openxmlformats.org/officeDocument/2006/relationships/hyperlink" Target="https://en.wikipedia.org/wiki/Public_domain" TargetMode="External"/><Relationship Id="rId4" Type="http://schemas.openxmlformats.org/officeDocument/2006/relationships/image" Target="../media/image27.jpeg"/><Relationship Id="rId9" Type="http://schemas.openxmlformats.org/officeDocument/2006/relationships/hyperlink" Target="https://commons.wikimedia.org/wiki/User:CH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hyperlink" Target="https://commons.wikimedia.org/wiki/User:Mikepanhu" TargetMode="External"/><Relationship Id="rId2" Type="http://schemas.openxmlformats.org/officeDocument/2006/relationships/image" Target="../media/image28.jpeg"/><Relationship Id="rId1" Type="http://schemas.openxmlformats.org/officeDocument/2006/relationships/slideLayout" Target="../slideLayouts/slideLayout1.xml"/><Relationship Id="rId6" Type="http://schemas.openxmlformats.org/officeDocument/2006/relationships/hyperlink" Target="https://commons.wikimedia.org/wiki/File:Google_Glass_with_frame.jpg" TargetMode="External"/><Relationship Id="rId5" Type="http://schemas.openxmlformats.org/officeDocument/2006/relationships/hyperlink" Target="https://creativecommons.org/licenses/by-sa/3.0/deed.en" TargetMode="External"/><Relationship Id="rId4" Type="http://schemas.openxmlformats.org/officeDocument/2006/relationships/hyperlink" Target="https://commons.wikimedia.org/wiki/File:Zypad.jp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cheezburger.com/8068370944" TargetMode="External"/><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hyperlink" Target="http://creativecommons.org/licenses/by/2.0/" TargetMode="External"/><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hyperlink" Target="https://commons.wikimedia.org/wiki/File:LG_Smart_Refrigerator_at_CES_2011.jpg" TargetMode="External"/><Relationship Id="rId5" Type="http://schemas.openxmlformats.org/officeDocument/2006/relationships/hyperlink" Target="https://en.wikipedia.org/wiki/public_domain" TargetMode="External"/><Relationship Id="rId4" Type="http://schemas.openxmlformats.org/officeDocument/2006/relationships/hyperlink" Target="https://commons.wikimedia.org/wiki/File:US_Navy_111007-N-KV696-016_An_advanced_metering_infrastructure_smart_meter_monitors_energy_consumption_near_the_Catering_and_Conference_Center.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hyperlink" Target="https://creativecommons.org/licenses/by-sa/3.0/deed.en" TargetMode="External"/><Relationship Id="rId5" Type="http://schemas.openxmlformats.org/officeDocument/2006/relationships/hyperlink" Target="https://commons.wikimedia.org/wiki/User:Pleclown" TargetMode="External"/><Relationship Id="rId4" Type="http://schemas.openxmlformats.org/officeDocument/2006/relationships/hyperlink" Target="https://commons.wikimedia.org/wiki/File:Geneva_MotorShow_2013_-_EDAG_car_sharing.jpg" TargetMode="External"/></Relationships>
</file>

<file path=ppt/slides/_rels/slide31.xml.rels><?xml version="1.0" encoding="UTF-8" standalone="yes"?>
<Relationships xmlns="http://schemas.openxmlformats.org/package/2006/relationships"><Relationship Id="rId3" Type="http://schemas.microsoft.com/office/2007/relationships/media" Target="../media/media2.mp4"/><Relationship Id="rId2" Type="http://schemas.openxmlformats.org/officeDocument/2006/relationships/slideLayout" Target="../slideLayouts/slideLayout1.xml"/><Relationship Id="rId1" Type="http://schemas.openxmlformats.org/officeDocument/2006/relationships/video" Target="../media/media2.mp4"/><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www.flickr.com/photos/hyku/368912557" TargetMode="External"/><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hyperlink" Target="http://creativecommons.org/licenses/by/2.0/" TargetMode="External"/><Relationship Id="rId4" Type="http://schemas.openxmlformats.org/officeDocument/2006/relationships/hyperlink" Target="https://www.flickr.com/photos/hyku/"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s://en.wikipedia.org/wiki/File:Backlit_keyboard.jpg" TargetMode="External"/><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hyperlink" Target="http://creativecommons.org/licenses/by-sa/4.0/" TargetMode="External"/><Relationship Id="rId4" Type="http://schemas.openxmlformats.org/officeDocument/2006/relationships/hyperlink" Target="https://commons.wikimedia.org/wiki/User:Colin"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pixabay.com/en/padlock-door-locked-closed-406986/" TargetMode="External"/><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hyperlink" Target="https://en.wikipedia.org/wiki/Public_domain" TargetMode="External"/><Relationship Id="rId4" Type="http://schemas.openxmlformats.org/officeDocument/2006/relationships/hyperlink" Target="https://pixabay.com/en/users/Life-Of-Pix-364018/"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hyperlink" Target="https://commons.wikimedia.org/wiki/File:Privacy_fence_topped_with_lattice.jpg" TargetMode="External"/><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s://en.wikipedia.org/wiki/Public_domain"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www.ipc.on.ca/wp-content/uploads/Resources/pbd-primer.pdf"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hyperlink" Target="https://en.wikipedia.org/wiki/File:Bigbelly_Phila.jpg" TargetMode="External"/><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hyperlink" Target="https://creativecommons.org/licenses/by-sa/3.0/deed.en" TargetMode="External"/><Relationship Id="rId4" Type="http://schemas.openxmlformats.org/officeDocument/2006/relationships/hyperlink" Target="https://commons.wikimedia.org/wiki/User:George10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flickr.com/photos/hyku/368912557" TargetMode="External"/><Relationship Id="rId2" Type="http://schemas.openxmlformats.org/officeDocument/2006/relationships/hyperlink" Target="https://www.flickr.com/photos/143789194@N03/28650310590/"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creativecommons.org/licenses/by/2.0/" TargetMode="External"/><Relationship Id="rId4" Type="http://schemas.openxmlformats.org/officeDocument/2006/relationships/hyperlink" Target="https://www.flickr.com/photos/143789194@N03/"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hyperlink" Target="https://www.flickr.com/photos/111692634@N04/" TargetMode="External"/><Relationship Id="rId2" Type="http://schemas.openxmlformats.org/officeDocument/2006/relationships/hyperlink" Target="https://www.flickr.com/photos/111692634@N04/15768208714" TargetMode="Externa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hyperlink" Target="https://creativecommons.org/licenses/by-sa/2.0/"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hyperlink" Target="https://creativecommons.org/licenses/by/3.0/us/" TargetMode="External"/><Relationship Id="rId2" Type="http://schemas.openxmlformats.org/officeDocument/2006/relationships/hyperlink" Target="https://www.torproject.org/" TargetMode="Externa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67.xml.rels><?xml version="1.0" encoding="UTF-8" standalone="yes"?>
<Relationships xmlns="http://schemas.openxmlformats.org/package/2006/relationships"><Relationship Id="rId3" Type="http://schemas.openxmlformats.org/officeDocument/2006/relationships/hyperlink" Target="https://www.flickr.com/photos/93243105@N03/" TargetMode="External"/><Relationship Id="rId2" Type="http://schemas.openxmlformats.org/officeDocument/2006/relationships/hyperlink" Target="https://www.flickr.com/photos/93243105@N03/8477734222" TargetMode="External"/><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hyperlink" Target="https://creativecommons.org/licenses/by-nd/2.0/"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hyperlink" Target="https://commons.wikimedia.org/wiki/User:Mk2010" TargetMode="External"/><Relationship Id="rId2" Type="http://schemas.openxmlformats.org/officeDocument/2006/relationships/hyperlink" Target="https://commons.wikimedia.org/wiki/File:GovWiFi_sign_at_Tsing_Yi_Park_(Hong_Kong).jpg" TargetMode="Externa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hyperlink" Target="https://creativecommons.org/licenses/by-sa/3.0/deed.en"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hyperlink" Target="https://commons.wikimedia.org/wiki/User:Diego.souto" TargetMode="External"/><Relationship Id="rId2" Type="http://schemas.openxmlformats.org/officeDocument/2006/relationships/hyperlink" Target="https://commons.wikimedia.org/wiki/File:ImgSmartCards.JPG" TargetMode="Externa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hyperlink" Target="https://creativecommons.org/licenses/by-sa/3.0/deed.en"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hyperlink" Target="https://abc4trust.eu/" TargetMode="External"/><Relationship Id="rId2" Type="http://schemas.openxmlformats.org/officeDocument/2006/relationships/image" Target="../media/image52.png"/><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hyperlink" Target="https://www.microsoft.com/en-us/research/project/u-prove/"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hyperlink" Target="https://www.irmacard.org/wp-content/uploads/2012/12/ICT.OPEN-2012.pdf" TargetMode="Externa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hyperlink" Target="https://www.irmacard.org/wp-content/uploads/2012/12/ICT.OPEN-2012.pdf" TargetMode="External"/><Relationship Id="rId2" Type="http://schemas.openxmlformats.org/officeDocument/2006/relationships/image" Target="../media/image55.emf"/><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slideLayout" Target="../slideLayouts/slideLayout1.xml"/><Relationship Id="rId6" Type="http://schemas.openxmlformats.org/officeDocument/2006/relationships/hyperlink" Target="https://www.irmacard.org/wp-content/uploads/2012/12/ICT.OPEN-2012.pdf" TargetMode="External"/><Relationship Id="rId5" Type="http://schemas.openxmlformats.org/officeDocument/2006/relationships/image" Target="../media/image58.png"/><Relationship Id="rId4" Type="http://schemas.openxmlformats.org/officeDocument/2006/relationships/image" Target="../media/image57.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8" Type="http://schemas.openxmlformats.org/officeDocument/2006/relationships/hyperlink" Target="https://en.wikipedia.org/wiki/File:HK_Li_Sing_Primary_School_03_Octopus.jpg" TargetMode="External"/><Relationship Id="rId13" Type="http://schemas.openxmlformats.org/officeDocument/2006/relationships/image" Target="../media/image59.png"/><Relationship Id="rId3" Type="http://schemas.openxmlformats.org/officeDocument/2006/relationships/hyperlink" Target="https://www.flickr.com/photos/liewcf/" TargetMode="External"/><Relationship Id="rId7" Type="http://schemas.openxmlformats.org/officeDocument/2006/relationships/hyperlink" Target="https://creativecommons.org/publicdomain/zero/1.0/deed.en" TargetMode="External"/><Relationship Id="rId12" Type="http://schemas.openxmlformats.org/officeDocument/2006/relationships/hyperlink" Target="https://creativecommons.org/licenses/by/2.0/" TargetMode="External"/><Relationship Id="rId2" Type="http://schemas.openxmlformats.org/officeDocument/2006/relationships/hyperlink" Target="https://www.flickr.com/photos/liewcf/9670770580" TargetMode="External"/><Relationship Id="rId16"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hyperlink" Target="https://commons.wikimedia.org/wiki/User:Kerina_yin" TargetMode="External"/><Relationship Id="rId11" Type="http://schemas.openxmlformats.org/officeDocument/2006/relationships/hyperlink" Target="https://www.flickr.com/photos/shankaronline/" TargetMode="External"/><Relationship Id="rId5" Type="http://schemas.openxmlformats.org/officeDocument/2006/relationships/hyperlink" Target="https://commons.wikimedia.org/wiki/File:MyKad_identification_number.svg" TargetMode="External"/><Relationship Id="rId15" Type="http://schemas.openxmlformats.org/officeDocument/2006/relationships/image" Target="../media/image61.jpeg"/><Relationship Id="rId10" Type="http://schemas.openxmlformats.org/officeDocument/2006/relationships/hyperlink" Target="https://www.flickr.com/photos/shankaronline/7975881293" TargetMode="External"/><Relationship Id="rId4" Type="http://schemas.openxmlformats.org/officeDocument/2006/relationships/hyperlink" Target="https://creativecommons.org/licenses/by-sa/2.0/" TargetMode="External"/><Relationship Id="rId9" Type="http://schemas.openxmlformats.org/officeDocument/2006/relationships/hyperlink" Target="https://creativecommons.org/licenses/by-sa/2.5/deed.en" TargetMode="External"/><Relationship Id="rId14" Type="http://schemas.openxmlformats.org/officeDocument/2006/relationships/image" Target="../media/image60.jpeg"/></Relationships>
</file>

<file path=ppt/slides/_rels/slide78.xml.rels><?xml version="1.0" encoding="UTF-8" standalone="yes"?>
<Relationships xmlns="http://schemas.openxmlformats.org/package/2006/relationships"><Relationship Id="rId3" Type="http://schemas.openxmlformats.org/officeDocument/2006/relationships/hyperlink" Target="http://depts.washington.edu/wifimap/maps.html" TargetMode="External"/><Relationship Id="rId2" Type="http://schemas.openxmlformats.org/officeDocument/2006/relationships/hyperlink" Target="https://commons.wikimedia.org/wiki/File:Seattle_Wi-Fi_map_UW-300-letter-3.png" TargetMode="Externa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hyperlink" Target="https://creativecommons.org/licenses/by-sa/3.0/deed.en"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hyperlink" Target="http://ieeexplore.ieee.org/document/5256186/" TargetMode="Externa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hyperlink" Target="http://link.springer.com/chapter/10.1007/978-3-540-79576-6_17#page-1" TargetMode="External"/><Relationship Id="rId2" Type="http://schemas.openxmlformats.org/officeDocument/2006/relationships/image" Target="../media/image65.emf"/><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hyperlink" Target="https://www.flickr.com/photos/worldresourcesinstitute/7454899076" TargetMode="External"/><Relationship Id="rId2" Type="http://schemas.openxmlformats.org/officeDocument/2006/relationships/image" Target="../media/image66.jpeg"/><Relationship Id="rId1" Type="http://schemas.openxmlformats.org/officeDocument/2006/relationships/slideLayout" Target="../slideLayouts/slideLayout1.xml"/><Relationship Id="rId4" Type="http://schemas.openxmlformats.org/officeDocument/2006/relationships/hyperlink" Target="https://creativecommons.org/licenses/by-nc-sa/2.0/" TargetMode="External"/></Relationships>
</file>

<file path=ppt/slides/_rels/slide87.xml.rels><?xml version="1.0" encoding="UTF-8" standalone="yes"?>
<Relationships xmlns="http://schemas.openxmlformats.org/package/2006/relationships"><Relationship Id="rId3" Type="http://schemas.openxmlformats.org/officeDocument/2006/relationships/hyperlink" Target="https://commons.wikimedia.org/wiki/File:Automobile_light_trails.jpg" TargetMode="External"/><Relationship Id="rId2" Type="http://schemas.openxmlformats.org/officeDocument/2006/relationships/image" Target="../media/image67.jpeg"/><Relationship Id="rId1" Type="http://schemas.openxmlformats.org/officeDocument/2006/relationships/slideLayout" Target="../slideLayouts/slideLayout2.xml"/><Relationship Id="rId5" Type="http://schemas.openxmlformats.org/officeDocument/2006/relationships/hyperlink" Target="https://creativecommons.org/licenses/by/2.0/deed.en" TargetMode="External"/><Relationship Id="rId4" Type="http://schemas.openxmlformats.org/officeDocument/2006/relationships/hyperlink" Target="http://www.flickr.com/people/36519414@N00"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hyperlink" Target="http://ieeexplore.ieee.org/document/6761338/?arnumber=6761338" TargetMode="External"/><Relationship Id="rId2" Type="http://schemas.openxmlformats.org/officeDocument/2006/relationships/image" Target="../media/image69.emf"/><Relationship Id="rId1" Type="http://schemas.openxmlformats.org/officeDocument/2006/relationships/slideLayout" Target="../slideLayouts/slideLayout1.xml"/><Relationship Id="rId4" Type="http://schemas.openxmlformats.org/officeDocument/2006/relationships/hyperlink" Target="http://ieeexplore.ieee.org/document/5719271/"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hyperlink" Target="http://www.its.dot.gov/communications/its_images.htm" TargetMode="Externa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93.xml.rels><?xml version="1.0" encoding="UTF-8" standalone="yes"?>
<Relationships xmlns="http://schemas.openxmlformats.org/package/2006/relationships"><Relationship Id="rId3" Type="http://schemas.openxmlformats.org/officeDocument/2006/relationships/hyperlink" Target="https://pixabay.com/en/network-iot-internet-of-things-782707/" TargetMode="External"/><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hyperlink" Target="https://en.wikipedia.org/wiki/public_domain" TargetMode="External"/><Relationship Id="rId4" Type="http://schemas.openxmlformats.org/officeDocument/2006/relationships/hyperlink" Target="https://pixabay.com/en/users/jeferrb-590530/"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8" Type="http://schemas.openxmlformats.org/officeDocument/2006/relationships/hyperlink" Target="https://creativecommons.org/licenses/by-nc-sa/2.0/" TargetMode="External"/><Relationship Id="rId3" Type="http://schemas.openxmlformats.org/officeDocument/2006/relationships/hyperlink" Target="https://commons.wikimedia.org/wiki/File:US_Navy_111007-N-KV696-016_An_advanced_metering_infrastructure_smart_meter_monitors_energy_consumption_near_the_Catering_and_Conference_Center.jpg" TargetMode="External"/><Relationship Id="rId7" Type="http://schemas.openxmlformats.org/officeDocument/2006/relationships/hyperlink" Target="https://www.flickr.com/photos/traftery/"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lickr.com/photos/traftery/4493072835" TargetMode="External"/><Relationship Id="rId11" Type="http://schemas.openxmlformats.org/officeDocument/2006/relationships/image" Target="../media/image75.emf"/><Relationship Id="rId5" Type="http://schemas.openxmlformats.org/officeDocument/2006/relationships/hyperlink" Target="https://en.wikipedia.org/wiki/public_domain" TargetMode="External"/><Relationship Id="rId10" Type="http://schemas.openxmlformats.org/officeDocument/2006/relationships/image" Target="../media/image31.png"/><Relationship Id="rId4" Type="http://schemas.openxmlformats.org/officeDocument/2006/relationships/hyperlink" Target="http://www.navy.mil/view_image.asp?id=108642" TargetMode="External"/><Relationship Id="rId9" Type="http://schemas.openxmlformats.org/officeDocument/2006/relationships/image" Target="../media/image74.jpeg"/></Relationships>
</file>

<file path=ppt/slides/_rels/slide99.xml.rels><?xml version="1.0" encoding="UTF-8" standalone="yes"?>
<Relationships xmlns="http://schemas.openxmlformats.org/package/2006/relationships"><Relationship Id="rId3" Type="http://schemas.openxmlformats.org/officeDocument/2006/relationships/hyperlink" Target="https://www.flickr.com/photos/forbesoste/15630697346"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hyperlink" Target="https://creativecommons.org/licenses/by-nc-nd/2.0/" TargetMode="External"/><Relationship Id="rId4" Type="http://schemas.openxmlformats.org/officeDocument/2006/relationships/hyperlink" Target="https://www.flickr.com/photos/forbesost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16" y="5206117"/>
            <a:ext cx="8457994" cy="1321109"/>
          </a:xfrm>
        </p:spPr>
        <p:txBody>
          <a:bodyPr>
            <a:normAutofit fontScale="90000"/>
          </a:bodyPr>
          <a:lstStyle/>
          <a:p>
            <a:r>
              <a:rPr lang="en-US" dirty="0"/>
              <a:t>Understanding and Solving the Privacy Challenges in the Smart City</a:t>
            </a:r>
          </a:p>
        </p:txBody>
      </p:sp>
      <p:sp>
        <p:nvSpPr>
          <p:cNvPr id="3" name="Subtitle 2"/>
          <p:cNvSpPr>
            <a:spLocks noGrp="1"/>
          </p:cNvSpPr>
          <p:nvPr>
            <p:ph type="body" idx="1"/>
          </p:nvPr>
        </p:nvSpPr>
        <p:spPr>
          <a:xfrm>
            <a:off x="379516" y="4200939"/>
            <a:ext cx="7772400" cy="1005178"/>
          </a:xfrm>
        </p:spPr>
        <p:txBody>
          <a:bodyPr/>
          <a:lstStyle/>
          <a:p>
            <a:r>
              <a:rPr lang="en-US" dirty="0" smtClean="0"/>
              <a:t>David </a:t>
            </a:r>
            <a:r>
              <a:rPr lang="en-US" dirty="0" err="1" smtClean="0"/>
              <a:t>Eckhoff</a:t>
            </a:r>
            <a:r>
              <a:rPr lang="en-US" dirty="0" smtClean="0"/>
              <a:t> and Isabel Wagner</a:t>
            </a:r>
          </a:p>
          <a:p>
            <a:r>
              <a:rPr lang="en-US" dirty="0" smtClean="0"/>
              <a:t>ISC2 2016 Tutorial</a:t>
            </a:r>
            <a:endParaRPr lang="en-US" dirty="0"/>
          </a:p>
        </p:txBody>
      </p:sp>
      <p:pic>
        <p:nvPicPr>
          <p:cNvPr id="1026" name="Picture 2" descr="http://mute.tv/photo/2013_10_3_HongKong/images/hongkong_37.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3475" b="16656"/>
          <a:stretch/>
        </p:blipFill>
        <p:spPr bwMode="auto">
          <a:xfrm>
            <a:off x="0" y="-36000"/>
            <a:ext cx="9144000" cy="442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617534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Smart Mobility</a:t>
            </a:r>
            <a:endParaRPr lang="en-GB" dirty="0"/>
          </a:p>
        </p:txBody>
      </p:sp>
      <p:sp>
        <p:nvSpPr>
          <p:cNvPr id="7"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Traffic Efficiency</a:t>
            </a:r>
          </a:p>
        </p:txBody>
      </p:sp>
      <p:pic>
        <p:nvPicPr>
          <p:cNvPr id="4" name="Grafik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73270" y="2196600"/>
            <a:ext cx="6228824" cy="3301277"/>
          </a:xfrm>
          <a:prstGeom prst="rect">
            <a:avLst/>
          </a:prstGeom>
        </p:spPr>
      </p:pic>
      <p:pic>
        <p:nvPicPr>
          <p:cNvPr id="5" name="Grafik 4"/>
          <p:cNvPicPr>
            <a:picLocks noChangeAspect="1"/>
          </p:cNvPicPr>
          <p:nvPr/>
        </p:nvPicPr>
        <p:blipFill rotWithShape="1">
          <a:blip r:embed="rId3">
            <a:extLst>
              <a:ext uri="{28A0092B-C50C-407E-A947-70E740481C1C}">
                <a14:useLocalDpi xmlns:a14="http://schemas.microsoft.com/office/drawing/2010/main" xmlns="" val="0"/>
              </a:ext>
            </a:extLst>
          </a:blip>
          <a:srcRect r="61609" b="10896"/>
          <a:stretch/>
        </p:blipFill>
        <p:spPr>
          <a:xfrm>
            <a:off x="6615343" y="2196600"/>
            <a:ext cx="2528657" cy="3301277"/>
          </a:xfrm>
          <a:prstGeom prst="rect">
            <a:avLst/>
          </a:prstGeom>
        </p:spPr>
      </p:pic>
      <p:sp>
        <p:nvSpPr>
          <p:cNvPr id="8" name="TextBox 7"/>
          <p:cNvSpPr txBox="1"/>
          <p:nvPr/>
        </p:nvSpPr>
        <p:spPr>
          <a:xfrm>
            <a:off x="6267892" y="6457890"/>
            <a:ext cx="2876108" cy="400110"/>
          </a:xfrm>
          <a:prstGeom prst="rect">
            <a:avLst/>
          </a:prstGeom>
          <a:noFill/>
        </p:spPr>
        <p:txBody>
          <a:bodyPr wrap="none" rtlCol="0">
            <a:spAutoFit/>
          </a:bodyPr>
          <a:lstStyle/>
          <a:p>
            <a:pPr algn="r"/>
            <a:r>
              <a:rPr lang="en-US" sz="1000" dirty="0" smtClean="0"/>
              <a:t>Left: © </a:t>
            </a:r>
            <a:r>
              <a:rPr lang="en-US" sz="1000" dirty="0" smtClean="0">
                <a:hlinkClick r:id="rId4"/>
              </a:rPr>
              <a:t>www.cyclingpromotion.com.au</a:t>
            </a:r>
            <a:endParaRPr lang="en-US" sz="1000" dirty="0" smtClean="0"/>
          </a:p>
          <a:p>
            <a:pPr algn="r"/>
            <a:r>
              <a:rPr lang="en-US" sz="1000" dirty="0" smtClean="0"/>
              <a:t>Right: </a:t>
            </a:r>
            <a:r>
              <a:rPr lang="en-SG" sz="1000" dirty="0" smtClean="0">
                <a:hlinkClick r:id="rId5"/>
              </a:rPr>
              <a:t>Image </a:t>
            </a:r>
            <a:r>
              <a:rPr lang="en-SG" sz="1000" dirty="0" smtClean="0"/>
              <a:t>by</a:t>
            </a:r>
            <a:r>
              <a:rPr lang="en-SG" sz="1000" dirty="0"/>
              <a:t> </a:t>
            </a:r>
            <a:r>
              <a:rPr lang="en-SG" sz="1000" dirty="0" err="1" smtClean="0">
                <a:hlinkClick r:id="rId6"/>
              </a:rPr>
              <a:t>BeyondDC</a:t>
            </a:r>
            <a:r>
              <a:rPr lang="en-SG" sz="1000" dirty="0"/>
              <a:t> </a:t>
            </a:r>
            <a:r>
              <a:rPr lang="en-SG" sz="1000" dirty="0" smtClean="0"/>
              <a:t>licensed </a:t>
            </a:r>
            <a:r>
              <a:rPr lang="en-SG" sz="1000" dirty="0"/>
              <a:t>under </a:t>
            </a:r>
            <a:r>
              <a:rPr lang="en-SG" sz="1000" dirty="0">
                <a:hlinkClick r:id="rId7"/>
              </a:rPr>
              <a:t>CC BY 2.0</a:t>
            </a:r>
            <a:endParaRPr lang="en-SG"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10</a:t>
            </a:fld>
            <a:endParaRPr lang="en-US" dirty="0"/>
          </a:p>
        </p:txBody>
      </p:sp>
    </p:spTree>
    <p:extLst>
      <p:ext uri="{BB962C8B-B14F-4D97-AF65-F5344CB8AC3E}">
        <p14:creationId xmlns:p14="http://schemas.microsoft.com/office/powerpoint/2010/main" xmlns="" val="315091748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Wearable Devices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1238704755"/>
              </p:ext>
            </p:extLst>
          </p:nvPr>
        </p:nvGraphicFramePr>
        <p:xfrm>
          <a:off x="457200" y="1600200"/>
          <a:ext cx="8229600" cy="128016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Third parties</a:t>
                      </a:r>
                      <a:endParaRPr lang="en-US" sz="2400" b="1" dirty="0"/>
                    </a:p>
                  </a:txBody>
                  <a:tcPr/>
                </a:tc>
                <a:tc>
                  <a:txBody>
                    <a:bodyPr/>
                    <a:lstStyle/>
                    <a:p>
                      <a:r>
                        <a:rPr lang="en-US" sz="2400" dirty="0" smtClean="0"/>
                        <a:t>Repurposed data</a:t>
                      </a:r>
                    </a:p>
                    <a:p>
                      <a:r>
                        <a:rPr lang="en-US" sz="2400" dirty="0" smtClean="0"/>
                        <a:t>Observable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180091966"/>
              </p:ext>
            </p:extLst>
          </p:nvPr>
        </p:nvGraphicFramePr>
        <p:xfrm>
          <a:off x="457200" y="3655841"/>
          <a:ext cx="8229600" cy="237744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Body &amp; Mind</a:t>
                      </a:r>
                    </a:p>
                    <a:p>
                      <a:pPr marL="342900" indent="-342900">
                        <a:buFont typeface="Arial"/>
                        <a:buChar char="•"/>
                      </a:pPr>
                      <a:r>
                        <a:rPr lang="en-US" sz="2400" b="0" dirty="0" smtClean="0"/>
                        <a:t>Medical wearables</a:t>
                      </a:r>
                    </a:p>
                    <a:p>
                      <a:r>
                        <a:rPr lang="en-US" sz="2400" b="1" dirty="0" smtClean="0"/>
                        <a:t>Location, Behavior &amp; Action, Media</a:t>
                      </a:r>
                    </a:p>
                    <a:p>
                      <a:pPr marL="342900" indent="-342900">
                        <a:buFont typeface="Arial"/>
                        <a:buChar char="•"/>
                      </a:pPr>
                      <a:r>
                        <a:rPr lang="en-US" sz="2400" b="0" dirty="0" smtClean="0"/>
                        <a:t>Fitness trackers</a:t>
                      </a:r>
                    </a:p>
                  </a:txBody>
                  <a:tcPr/>
                </a:tc>
                <a:tc>
                  <a:txBody>
                    <a:bodyPr/>
                    <a:lstStyle/>
                    <a:p>
                      <a:pPr marL="285750" indent="-285750">
                        <a:buFont typeface="Arial"/>
                        <a:buChar char="•"/>
                      </a:pPr>
                      <a:r>
                        <a:rPr lang="en-US" sz="2400" dirty="0" smtClean="0"/>
                        <a:t>Data</a:t>
                      </a:r>
                      <a:r>
                        <a:rPr lang="en-US" sz="2400" baseline="0" dirty="0" smtClean="0"/>
                        <a:t> Minimization</a:t>
                      </a:r>
                    </a:p>
                    <a:p>
                      <a:pPr marL="285750" indent="-285750">
                        <a:buFont typeface="Arial"/>
                        <a:buChar char="•"/>
                      </a:pPr>
                      <a:r>
                        <a:rPr lang="en-US" sz="2400" dirty="0" smtClean="0"/>
                        <a:t>Obfuscation</a:t>
                      </a:r>
                    </a:p>
                    <a:p>
                      <a:pPr marL="285750" indent="-285750">
                        <a:buFont typeface="Arial"/>
                        <a:buChar char="•"/>
                      </a:pPr>
                      <a:r>
                        <a:rPr lang="en-US" sz="2400" dirty="0" smtClean="0"/>
                        <a:t>Aggregation</a:t>
                      </a:r>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100</a:t>
            </a:fld>
            <a:endParaRPr lang="en-US" dirty="0"/>
          </a:p>
        </p:txBody>
      </p:sp>
    </p:spTree>
    <p:extLst>
      <p:ext uri="{BB962C8B-B14F-4D97-AF65-F5344CB8AC3E}">
        <p14:creationId xmlns:p14="http://schemas.microsoft.com/office/powerpoint/2010/main" xmlns="" val="17209172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Wearable Devices</a:t>
            </a:r>
            <a:endParaRPr lang="en-US" dirty="0"/>
          </a:p>
        </p:txBody>
      </p:sp>
      <p:sp>
        <p:nvSpPr>
          <p:cNvPr id="3" name="Content Placeholder 2"/>
          <p:cNvSpPr>
            <a:spLocks noGrp="1"/>
          </p:cNvSpPr>
          <p:nvPr>
            <p:ph idx="1"/>
          </p:nvPr>
        </p:nvSpPr>
        <p:spPr/>
        <p:txBody>
          <a:bodyPr>
            <a:normAutofit/>
          </a:bodyPr>
          <a:lstStyle/>
          <a:p>
            <a:r>
              <a:rPr lang="en-US" sz="2800" dirty="0" smtClean="0"/>
              <a:t>Utility-neutral aggregation</a:t>
            </a:r>
          </a:p>
          <a:p>
            <a:pPr lvl="1"/>
            <a:r>
              <a:rPr lang="en-US" sz="2400" dirty="0" smtClean="0"/>
              <a:t>Store duration of event instead of precise timestamp</a:t>
            </a:r>
          </a:p>
          <a:p>
            <a:r>
              <a:rPr lang="en-US" sz="2800" dirty="0" smtClean="0"/>
              <a:t>Store/process data locally</a:t>
            </a:r>
          </a:p>
          <a:p>
            <a:r>
              <a:rPr lang="en-US" sz="2800" b="1" dirty="0" smtClean="0"/>
              <a:t>Extract features </a:t>
            </a:r>
            <a:r>
              <a:rPr lang="en-US" sz="2800" dirty="0" smtClean="0"/>
              <a:t>locally</a:t>
            </a:r>
          </a:p>
          <a:p>
            <a:pPr lvl="1"/>
            <a:r>
              <a:rPr lang="en-US" sz="2400" dirty="0" smtClean="0"/>
              <a:t>Cough detection: extract invertible features locally, coughs can be reconstructed, but not speech</a:t>
            </a:r>
            <a:endParaRPr lang="en-US" sz="2400" dirty="0"/>
          </a:p>
        </p:txBody>
      </p:sp>
      <p:sp>
        <p:nvSpPr>
          <p:cNvPr id="4" name="TextBox 3"/>
          <p:cNvSpPr txBox="1"/>
          <p:nvPr/>
        </p:nvSpPr>
        <p:spPr>
          <a:xfrm>
            <a:off x="11416" y="6457890"/>
            <a:ext cx="8779705" cy="400110"/>
          </a:xfrm>
          <a:prstGeom prst="rect">
            <a:avLst/>
          </a:prstGeom>
          <a:noFill/>
        </p:spPr>
        <p:txBody>
          <a:bodyPr wrap="none" rtlCol="0">
            <a:spAutoFit/>
          </a:bodyPr>
          <a:lstStyle/>
          <a:p>
            <a:r>
              <a:rPr lang="en-US" sz="1000" dirty="0" smtClean="0"/>
              <a:t>[1] A. </a:t>
            </a:r>
            <a:r>
              <a:rPr lang="en-US" sz="1000" dirty="0" err="1" smtClean="0"/>
              <a:t>Raij</a:t>
            </a:r>
            <a:r>
              <a:rPr lang="en-US" sz="1000" dirty="0"/>
              <a:t>, A. </a:t>
            </a:r>
            <a:r>
              <a:rPr lang="en-US" sz="1000" dirty="0" err="1"/>
              <a:t>Ghosh</a:t>
            </a:r>
            <a:r>
              <a:rPr lang="en-US" sz="1000" dirty="0"/>
              <a:t>, S. Kumar, and M. </a:t>
            </a:r>
            <a:r>
              <a:rPr lang="en-US" sz="1000" dirty="0" err="1"/>
              <a:t>Srivastava</a:t>
            </a:r>
            <a:r>
              <a:rPr lang="en-US" sz="1000" dirty="0"/>
              <a:t>, “Privacy Risks Emerging from the Adoption of Innocuous Wearable Sensors in the Mobile Environment,” in </a:t>
            </a:r>
            <a:r>
              <a:rPr lang="en-US" sz="1000" i="1" dirty="0"/>
              <a:t>CHI 2011 </a:t>
            </a:r>
            <a:endParaRPr lang="en-US" sz="1000" i="1" dirty="0" smtClean="0"/>
          </a:p>
          <a:p>
            <a:r>
              <a:rPr lang="en-US" sz="1000" dirty="0" smtClean="0"/>
              <a:t>[2] E</a:t>
            </a:r>
            <a:r>
              <a:rPr lang="en-US" sz="1000" dirty="0"/>
              <a:t>. C. Larson, T. Lee, S. Liu, M. Rosenfeld, and S. N. Patel, “Accurate and Privacy Preserving Cough Sensing Using a </a:t>
            </a:r>
            <a:r>
              <a:rPr lang="en-US" sz="1000" dirty="0" smtClean="0"/>
              <a:t>Low</a:t>
            </a:r>
            <a:r>
              <a:rPr lang="en-US" sz="1000" dirty="0"/>
              <a:t>-cost Microphone,” in </a:t>
            </a:r>
            <a:r>
              <a:rPr lang="en-US" sz="1000" i="1" dirty="0"/>
              <a:t>13th </a:t>
            </a:r>
            <a:r>
              <a:rPr lang="en-US" sz="1000" i="1" dirty="0" err="1"/>
              <a:t>UbiComp</a:t>
            </a:r>
            <a:r>
              <a:rPr lang="en-US" sz="1000" dirty="0"/>
              <a:t>, 2011.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101</a:t>
            </a:fld>
            <a:endParaRPr lang="en-US" dirty="0"/>
          </a:p>
        </p:txBody>
      </p:sp>
    </p:spTree>
    <p:extLst>
      <p:ext uri="{BB962C8B-B14F-4D97-AF65-F5344CB8AC3E}">
        <p14:creationId xmlns:p14="http://schemas.microsoft.com/office/powerpoint/2010/main" xmlns="" val="79061938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Body area </a:t>
            </a:r>
            <a:r>
              <a:rPr lang="en-GB" dirty="0" smtClean="0"/>
              <a:t>networks</a:t>
            </a:r>
            <a:endParaRPr lang="en-US" dirty="0"/>
          </a:p>
        </p:txBody>
      </p:sp>
      <p:sp>
        <p:nvSpPr>
          <p:cNvPr id="3" name="Content Placeholder 2"/>
          <p:cNvSpPr>
            <a:spLocks noGrp="1"/>
          </p:cNvSpPr>
          <p:nvPr>
            <p:ph idx="1"/>
          </p:nvPr>
        </p:nvSpPr>
        <p:spPr/>
        <p:txBody>
          <a:bodyPr>
            <a:normAutofit/>
          </a:bodyPr>
          <a:lstStyle/>
          <a:p>
            <a:r>
              <a:rPr lang="en-US" sz="2800" dirty="0" smtClean="0"/>
              <a:t>Need to secure communication channel and local storage under resource constraints</a:t>
            </a:r>
          </a:p>
          <a:p>
            <a:r>
              <a:rPr lang="en-US" sz="2800" dirty="0" smtClean="0"/>
              <a:t>Distributed local storage using (k, n) </a:t>
            </a:r>
            <a:r>
              <a:rPr lang="en-US" sz="2800" b="1" dirty="0" smtClean="0"/>
              <a:t>secret sharing</a:t>
            </a:r>
          </a:p>
          <a:p>
            <a:pPr lvl="1"/>
            <a:r>
              <a:rPr lang="en-US" sz="2400" dirty="0" smtClean="0"/>
              <a:t>Split data into n shares</a:t>
            </a:r>
          </a:p>
          <a:p>
            <a:pPr lvl="1"/>
            <a:r>
              <a:rPr lang="en-US" sz="2400" dirty="0" smtClean="0"/>
              <a:t>Any k shares are needed to recover the data</a:t>
            </a:r>
          </a:p>
          <a:p>
            <a:r>
              <a:rPr lang="en-US" sz="2800" dirty="0" smtClean="0"/>
              <a:t>Access control using </a:t>
            </a:r>
            <a:r>
              <a:rPr lang="en-US" sz="2800" b="1" dirty="0" smtClean="0"/>
              <a:t>attribute-based encryption</a:t>
            </a:r>
          </a:p>
          <a:p>
            <a:pPr lvl="1"/>
            <a:r>
              <a:rPr lang="en-US" sz="2400" dirty="0" smtClean="0"/>
              <a:t>One-to-many encryption</a:t>
            </a:r>
          </a:p>
          <a:p>
            <a:pPr lvl="1"/>
            <a:r>
              <a:rPr lang="en-US" sz="2400" dirty="0" smtClean="0"/>
              <a:t>Access policy is included in </a:t>
            </a:r>
            <a:r>
              <a:rPr lang="en-US" sz="2400" dirty="0" err="1" smtClean="0"/>
              <a:t>ciphertext</a:t>
            </a:r>
            <a:endParaRPr lang="en-US" sz="2400" dirty="0" smtClean="0"/>
          </a:p>
          <a:p>
            <a:pPr lvl="1"/>
            <a:r>
              <a:rPr lang="en-US" sz="2400" dirty="0" smtClean="0"/>
              <a:t>Recipients can decrypt if they hold the correct attribute</a:t>
            </a:r>
            <a:endParaRPr lang="en-US" sz="2400" dirty="0"/>
          </a:p>
        </p:txBody>
      </p:sp>
      <p:sp>
        <p:nvSpPr>
          <p:cNvPr id="4" name="TextBox 3"/>
          <p:cNvSpPr txBox="1"/>
          <p:nvPr/>
        </p:nvSpPr>
        <p:spPr>
          <a:xfrm>
            <a:off x="0" y="6150821"/>
            <a:ext cx="9144000" cy="707886"/>
          </a:xfrm>
          <a:prstGeom prst="rect">
            <a:avLst/>
          </a:prstGeom>
          <a:noFill/>
        </p:spPr>
        <p:txBody>
          <a:bodyPr wrap="square" rtlCol="0">
            <a:spAutoFit/>
          </a:bodyPr>
          <a:lstStyle/>
          <a:p>
            <a:r>
              <a:rPr lang="en-US" sz="1000" dirty="0" smtClean="0"/>
              <a:t>[1] Q</a:t>
            </a:r>
            <a:r>
              <a:rPr lang="en-US" sz="1000" dirty="0"/>
              <a:t>. Wang, K. </a:t>
            </a:r>
            <a:r>
              <a:rPr lang="en-US" sz="1000" dirty="0" err="1"/>
              <a:t>Ren</a:t>
            </a:r>
            <a:r>
              <a:rPr lang="en-US" sz="1000" dirty="0"/>
              <a:t>, S. Yu, and W. Lou, “Dependable and Secure Sensor Data Storage with Dynamic Integrity </a:t>
            </a:r>
            <a:r>
              <a:rPr lang="en-US" sz="1000" dirty="0" smtClean="0"/>
              <a:t>Assurance</a:t>
            </a:r>
            <a:r>
              <a:rPr lang="en-US" sz="1000" dirty="0"/>
              <a:t>,” </a:t>
            </a:r>
            <a:r>
              <a:rPr lang="en-US" sz="1000" i="1" dirty="0"/>
              <a:t>ACM Trans. Sensor Networks</a:t>
            </a:r>
            <a:r>
              <a:rPr lang="en-US" sz="1000" dirty="0"/>
              <a:t>, vol. 8, no. 1, pp. 9:1–9:24, 2011. </a:t>
            </a:r>
            <a:endParaRPr lang="en-US" sz="1000" dirty="0" smtClean="0"/>
          </a:p>
          <a:p>
            <a:r>
              <a:rPr lang="en-US" sz="1000" dirty="0" smtClean="0"/>
              <a:t>[2] M</a:t>
            </a:r>
            <a:r>
              <a:rPr lang="en-US" sz="1000" dirty="0"/>
              <a:t>. Li, S. Yu, Y. </a:t>
            </a:r>
            <a:r>
              <a:rPr lang="en-US" sz="1000" dirty="0" err="1"/>
              <a:t>Zheng</a:t>
            </a:r>
            <a:r>
              <a:rPr lang="en-US" sz="1000" dirty="0"/>
              <a:t>, K. </a:t>
            </a:r>
            <a:r>
              <a:rPr lang="en-US" sz="1000" dirty="0" err="1"/>
              <a:t>Ren</a:t>
            </a:r>
            <a:r>
              <a:rPr lang="en-US" sz="1000" dirty="0"/>
              <a:t>, and W. Lou, “Scalable and Secure Sharing of Personal Health Records in Cloud Computing Using Attribute-Based Encryption,” </a:t>
            </a:r>
            <a:r>
              <a:rPr lang="en-US" sz="1000" i="1" dirty="0"/>
              <a:t>IEEE Trans. Parallel and Distributed Systems</a:t>
            </a:r>
            <a:r>
              <a:rPr lang="en-US" sz="1000" dirty="0"/>
              <a:t>, vol. 24, no. 1, pp. 131– 143, 2013</a:t>
            </a:r>
            <a:r>
              <a:rPr lang="en-US" sz="1000" dirty="0" smtClean="0"/>
              <a:t>.</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102</a:t>
            </a:fld>
            <a:endParaRPr lang="en-US" dirty="0"/>
          </a:p>
        </p:txBody>
      </p:sp>
    </p:spTree>
    <p:extLst>
      <p:ext uri="{BB962C8B-B14F-4D97-AF65-F5344CB8AC3E}">
        <p14:creationId xmlns:p14="http://schemas.microsoft.com/office/powerpoint/2010/main" xmlns="" val="7740893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State of the </a:t>
            </a:r>
            <a:r>
              <a:rPr lang="en-GB" dirty="0" smtClean="0"/>
              <a:t>art</a:t>
            </a:r>
            <a:endParaRPr lang="en-US" dirty="0"/>
          </a:p>
        </p:txBody>
      </p:sp>
      <p:sp>
        <p:nvSpPr>
          <p:cNvPr id="3" name="Content Placeholder 2"/>
          <p:cNvSpPr>
            <a:spLocks noGrp="1"/>
          </p:cNvSpPr>
          <p:nvPr>
            <p:ph idx="1"/>
          </p:nvPr>
        </p:nvSpPr>
        <p:spPr>
          <a:xfrm>
            <a:off x="457200" y="1600200"/>
            <a:ext cx="4961323" cy="4525963"/>
          </a:xfrm>
        </p:spPr>
        <p:txBody>
          <a:bodyPr>
            <a:normAutofit/>
          </a:bodyPr>
          <a:lstStyle/>
          <a:p>
            <a:r>
              <a:rPr lang="en-US" sz="2800" dirty="0" smtClean="0"/>
              <a:t>Fitness wearables:</a:t>
            </a:r>
          </a:p>
          <a:p>
            <a:pPr lvl="1"/>
            <a:r>
              <a:rPr lang="en-US" sz="2400" dirty="0" smtClean="0"/>
              <a:t>Privacy policies vary widely</a:t>
            </a:r>
          </a:p>
          <a:p>
            <a:pPr lvl="1"/>
            <a:r>
              <a:rPr lang="en-US" sz="2400" dirty="0" smtClean="0"/>
              <a:t>Some even claim ownership of user data</a:t>
            </a:r>
          </a:p>
          <a:p>
            <a:r>
              <a:rPr lang="en-US" sz="2800" dirty="0" smtClean="0"/>
              <a:t>Health wearables:</a:t>
            </a:r>
          </a:p>
          <a:p>
            <a:pPr lvl="1"/>
            <a:r>
              <a:rPr lang="en-US" sz="2400" dirty="0" smtClean="0"/>
              <a:t>Strict rules (HIPAA), but no technical protection</a:t>
            </a:r>
          </a:p>
          <a:p>
            <a:r>
              <a:rPr lang="en-US" sz="2800" dirty="0" smtClean="0"/>
              <a:t>Oulu (FI): </a:t>
            </a:r>
            <a:r>
              <a:rPr lang="en-US" sz="2800" dirty="0" err="1" smtClean="0"/>
              <a:t>RunWithUs</a:t>
            </a:r>
            <a:r>
              <a:rPr lang="en-US" sz="2800" dirty="0" smtClean="0"/>
              <a:t> prototype based on city </a:t>
            </a:r>
            <a:r>
              <a:rPr lang="en-US" sz="2800" dirty="0" err="1" smtClean="0"/>
              <a:t>WiFi</a:t>
            </a:r>
            <a:endParaRPr lang="en-US" sz="2800" dirty="0"/>
          </a:p>
        </p:txBody>
      </p:sp>
      <p:sp>
        <p:nvSpPr>
          <p:cNvPr id="4" name="TextBox 3"/>
          <p:cNvSpPr txBox="1"/>
          <p:nvPr/>
        </p:nvSpPr>
        <p:spPr>
          <a:xfrm>
            <a:off x="5573206" y="-1771704"/>
            <a:ext cx="3755743" cy="15284956"/>
          </a:xfrm>
          <a:prstGeom prst="rect">
            <a:avLst/>
          </a:prstGeom>
          <a:noFill/>
        </p:spPr>
        <p:txBody>
          <a:bodyPr wrap="square" rtlCol="0">
            <a:spAutoFit/>
          </a:bodyPr>
          <a:lstStyle/>
          <a:p>
            <a:pPr>
              <a:lnSpc>
                <a:spcPct val="70000"/>
              </a:lnSpc>
            </a:pPr>
            <a:r>
              <a:rPr lang="en-US" sz="500" dirty="0" err="1"/>
              <a:t>Fitbit</a:t>
            </a:r>
            <a:r>
              <a:rPr lang="en-US" sz="500" dirty="0"/>
              <a:t> Privacy Pledge</a:t>
            </a:r>
          </a:p>
          <a:p>
            <a:pPr>
              <a:lnSpc>
                <a:spcPct val="70000"/>
              </a:lnSpc>
            </a:pPr>
            <a:endParaRPr lang="en-US" sz="500" dirty="0"/>
          </a:p>
          <a:p>
            <a:pPr>
              <a:lnSpc>
                <a:spcPct val="70000"/>
              </a:lnSpc>
            </a:pPr>
            <a:r>
              <a:rPr lang="en-US" sz="500" dirty="0"/>
              <a:t>Our goal is to help people live healthier, more active lives. Our products and services provide instant access to health and fitness data so you can track your progress, push your goals and take control of your health. As we build these tools, we are committed to the principles of respecting your privacy, keeping your data safe, and letting you decide how your information is used and shared. This is our Privacy pledge:</a:t>
            </a:r>
          </a:p>
          <a:p>
            <a:pPr>
              <a:lnSpc>
                <a:spcPct val="70000"/>
              </a:lnSpc>
            </a:pPr>
            <a:endParaRPr lang="en-US" sz="500" dirty="0"/>
          </a:p>
          <a:p>
            <a:pPr>
              <a:lnSpc>
                <a:spcPct val="70000"/>
              </a:lnSpc>
            </a:pPr>
            <a:r>
              <a:rPr lang="en-US" sz="500" dirty="0"/>
              <a:t>We will only collect data that is useful to improving </a:t>
            </a:r>
            <a:r>
              <a:rPr lang="en-US" sz="500" dirty="0" err="1"/>
              <a:t>Fitbit</a:t>
            </a:r>
            <a:r>
              <a:rPr lang="en-US" sz="500" dirty="0"/>
              <a:t> products, services and your experience.</a:t>
            </a:r>
          </a:p>
          <a:p>
            <a:pPr>
              <a:lnSpc>
                <a:spcPct val="70000"/>
              </a:lnSpc>
            </a:pPr>
            <a:r>
              <a:rPr lang="en-US" sz="500" dirty="0"/>
              <a:t>We will be transparent about our data practices and will explain them in clear language;</a:t>
            </a:r>
          </a:p>
          <a:p>
            <a:pPr>
              <a:lnSpc>
                <a:spcPct val="70000"/>
              </a:lnSpc>
            </a:pPr>
            <a:r>
              <a:rPr lang="en-US" sz="500" dirty="0"/>
              <a:t>We will never sell your data, and will only share personally identifiable data when you direct us to (or under the circumstances outlined in our Privacy Policy).</a:t>
            </a:r>
          </a:p>
          <a:p>
            <a:pPr>
              <a:lnSpc>
                <a:spcPct val="70000"/>
              </a:lnSpc>
            </a:pPr>
            <a:r>
              <a:rPr lang="en-US" sz="500" dirty="0"/>
              <a:t>We will always take the security of your data seriously.</a:t>
            </a:r>
          </a:p>
          <a:p>
            <a:pPr>
              <a:lnSpc>
                <a:spcPct val="70000"/>
              </a:lnSpc>
            </a:pPr>
            <a:r>
              <a:rPr lang="en-US" sz="500" dirty="0"/>
              <a:t>To learn more about the data we collect, how that data is used, and the ways it can be shared both by us and by you, please read our Privacy Policy below. Or, if you have any questions, contact us.</a:t>
            </a:r>
          </a:p>
          <a:p>
            <a:pPr>
              <a:lnSpc>
                <a:spcPct val="70000"/>
              </a:lnSpc>
            </a:pPr>
            <a:endParaRPr lang="en-US" sz="500" dirty="0"/>
          </a:p>
          <a:p>
            <a:pPr>
              <a:lnSpc>
                <a:spcPct val="70000"/>
              </a:lnSpc>
            </a:pPr>
            <a:r>
              <a:rPr lang="en-US" sz="500" dirty="0" err="1"/>
              <a:t>Fitbit</a:t>
            </a:r>
            <a:r>
              <a:rPr lang="en-US" sz="500" dirty="0"/>
              <a:t> Privacy Policy</a:t>
            </a:r>
          </a:p>
          <a:p>
            <a:pPr>
              <a:lnSpc>
                <a:spcPct val="70000"/>
              </a:lnSpc>
            </a:pPr>
            <a:endParaRPr lang="en-US" sz="500" dirty="0"/>
          </a:p>
          <a:p>
            <a:pPr>
              <a:lnSpc>
                <a:spcPct val="70000"/>
              </a:lnSpc>
            </a:pPr>
            <a:r>
              <a:rPr lang="en-US" sz="500" dirty="0"/>
              <a:t>August 10, 2014</a:t>
            </a:r>
          </a:p>
          <a:p>
            <a:pPr>
              <a:lnSpc>
                <a:spcPct val="70000"/>
              </a:lnSpc>
            </a:pPr>
            <a:r>
              <a:rPr lang="en-US" sz="500" dirty="0" err="1"/>
              <a:t>Fitbit</a:t>
            </a:r>
            <a:r>
              <a:rPr lang="en-US" sz="500" dirty="0"/>
              <a:t> designs products and tools that track everyday health and fitness to empower and inspire users to lead healthier, more active lives. This privacy policy applies to our personal fitness and electronic body monitoring products (“Devices”), our websites located at </a:t>
            </a:r>
            <a:r>
              <a:rPr lang="en-US" sz="500" dirty="0" err="1"/>
              <a:t>www.fitbit.com</a:t>
            </a:r>
            <a:r>
              <a:rPr lang="en-US" sz="500" dirty="0"/>
              <a:t>, </a:t>
            </a:r>
            <a:r>
              <a:rPr lang="en-US" sz="500" dirty="0" err="1"/>
              <a:t>corporate.fitbit.com</a:t>
            </a:r>
            <a:r>
              <a:rPr lang="en-US" sz="500" dirty="0"/>
              <a:t>, </a:t>
            </a:r>
            <a:r>
              <a:rPr lang="en-US" sz="500" dirty="0" err="1"/>
              <a:t>dev.fitbit.com</a:t>
            </a:r>
            <a:r>
              <a:rPr lang="en-US" sz="500" dirty="0"/>
              <a:t>, </a:t>
            </a:r>
            <a:r>
              <a:rPr lang="en-US" sz="500" dirty="0" err="1"/>
              <a:t>community.fitbit.com</a:t>
            </a:r>
            <a:r>
              <a:rPr lang="en-US" sz="500" dirty="0"/>
              <a:t>, and </a:t>
            </a:r>
            <a:r>
              <a:rPr lang="en-US" sz="500" dirty="0" err="1"/>
              <a:t>help.fitbit.com</a:t>
            </a:r>
            <a:r>
              <a:rPr lang="en-US" sz="500" dirty="0"/>
              <a:t> (individually a “Site” and collectively “Sites”), the </a:t>
            </a:r>
            <a:r>
              <a:rPr lang="en-US" sz="500" dirty="0" err="1"/>
              <a:t>Fitbit</a:t>
            </a:r>
            <a:r>
              <a:rPr lang="en-US" sz="500" dirty="0"/>
              <a:t> Connect software (“Software”) and </a:t>
            </a:r>
            <a:r>
              <a:rPr lang="en-US" sz="500" dirty="0" err="1"/>
              <a:t>Fitbit</a:t>
            </a:r>
            <a:r>
              <a:rPr lang="en-US" sz="500" dirty="0"/>
              <a:t> mobile applications for iPhone OS and Android OS (each an “App” and together the “Apps”). The Devices, Sites, Software and Apps are collectively referred to in this privacy policy as the “</a:t>
            </a:r>
            <a:r>
              <a:rPr lang="en-US" sz="500" dirty="0" err="1"/>
              <a:t>Fitbit</a:t>
            </a:r>
            <a:r>
              <a:rPr lang="en-US" sz="500" dirty="0"/>
              <a:t> Service”.</a:t>
            </a:r>
          </a:p>
          <a:p>
            <a:pPr>
              <a:lnSpc>
                <a:spcPct val="70000"/>
              </a:lnSpc>
            </a:pPr>
            <a:endParaRPr lang="en-US" sz="500" dirty="0"/>
          </a:p>
          <a:p>
            <a:pPr>
              <a:lnSpc>
                <a:spcPct val="70000"/>
              </a:lnSpc>
            </a:pPr>
            <a:r>
              <a:rPr lang="en-US" sz="500" dirty="0"/>
              <a:t>Because we’re always looking for new and innovative ways to help you achieve your fitness goals, this policy may change over time. If any modifications substantially change your rights under this policy, we will send you an email where possible, and always provide notice on the Site.</a:t>
            </a:r>
          </a:p>
          <a:p>
            <a:pPr>
              <a:lnSpc>
                <a:spcPct val="70000"/>
              </a:lnSpc>
            </a:pPr>
            <a:endParaRPr lang="en-US" sz="500" dirty="0"/>
          </a:p>
          <a:p>
            <a:pPr>
              <a:lnSpc>
                <a:spcPct val="70000"/>
              </a:lnSpc>
            </a:pPr>
            <a:r>
              <a:rPr lang="en-US" sz="500" dirty="0"/>
              <a:t>And remember, we’re here to help. If something in this policy does not make sense or if you have any questions, please contact us.</a:t>
            </a:r>
          </a:p>
          <a:p>
            <a:pPr>
              <a:lnSpc>
                <a:spcPct val="70000"/>
              </a:lnSpc>
            </a:pPr>
            <a:endParaRPr lang="en-US" sz="500" dirty="0"/>
          </a:p>
          <a:p>
            <a:pPr>
              <a:lnSpc>
                <a:spcPct val="70000"/>
              </a:lnSpc>
            </a:pPr>
            <a:r>
              <a:rPr lang="en-US" sz="500" dirty="0"/>
              <a:t>What Data Does </a:t>
            </a:r>
            <a:r>
              <a:rPr lang="en-US" sz="500" dirty="0" err="1"/>
              <a:t>Fitbit</a:t>
            </a:r>
            <a:r>
              <a:rPr lang="en-US" sz="500" dirty="0"/>
              <a:t> Collect?</a:t>
            </a:r>
          </a:p>
          <a:p>
            <a:pPr>
              <a:lnSpc>
                <a:spcPct val="70000"/>
              </a:lnSpc>
            </a:pPr>
            <a:endParaRPr lang="en-US" sz="500" dirty="0"/>
          </a:p>
          <a:p>
            <a:pPr>
              <a:lnSpc>
                <a:spcPct val="70000"/>
              </a:lnSpc>
            </a:pPr>
            <a:r>
              <a:rPr lang="en-US" sz="500" dirty="0"/>
              <a:t>When You Activate a </a:t>
            </a:r>
            <a:r>
              <a:rPr lang="en-US" sz="500" dirty="0" err="1"/>
              <a:t>Fitbit</a:t>
            </a:r>
            <a:r>
              <a:rPr lang="en-US" sz="500" dirty="0"/>
              <a:t> device</a:t>
            </a:r>
          </a:p>
          <a:p>
            <a:pPr>
              <a:lnSpc>
                <a:spcPct val="70000"/>
              </a:lnSpc>
            </a:pPr>
            <a:endParaRPr lang="en-US" sz="500" dirty="0"/>
          </a:p>
          <a:p>
            <a:pPr>
              <a:lnSpc>
                <a:spcPct val="70000"/>
              </a:lnSpc>
            </a:pPr>
            <a:r>
              <a:rPr lang="en-US" sz="500" dirty="0"/>
              <a:t>When activating a </a:t>
            </a:r>
            <a:r>
              <a:rPr lang="en-US" sz="500" dirty="0" err="1"/>
              <a:t>Fitbit</a:t>
            </a:r>
            <a:r>
              <a:rPr lang="en-US" sz="500" dirty="0"/>
              <a:t> device, you will be asked to download the </a:t>
            </a:r>
            <a:r>
              <a:rPr lang="en-US" sz="500" dirty="0" err="1"/>
              <a:t>Fitbit</a:t>
            </a:r>
            <a:r>
              <a:rPr lang="en-US" sz="500" dirty="0"/>
              <a:t> App or install Software and enter information about yourself, such as height, weight and gender. We use this information to determine your personalized fitness stats– for example, calories burned and distance traveled. Depending upon the specific Device you use, it can collect the number of steps you take, your weight, measure your sleep quality and transmit this data to </a:t>
            </a:r>
            <a:r>
              <a:rPr lang="en-US" sz="500" dirty="0" err="1"/>
              <a:t>Fitbit</a:t>
            </a:r>
            <a:r>
              <a:rPr lang="en-US" sz="500" dirty="0"/>
              <a:t>. To see the full list of data that your Device collects, visit our Product Specifications page.</a:t>
            </a:r>
          </a:p>
          <a:p>
            <a:pPr>
              <a:lnSpc>
                <a:spcPct val="70000"/>
              </a:lnSpc>
            </a:pPr>
            <a:endParaRPr lang="en-US" sz="500" dirty="0"/>
          </a:p>
          <a:p>
            <a:pPr>
              <a:lnSpc>
                <a:spcPct val="70000"/>
              </a:lnSpc>
            </a:pPr>
            <a:r>
              <a:rPr lang="en-US" sz="500" dirty="0"/>
              <a:t>When You Create a </a:t>
            </a:r>
            <a:r>
              <a:rPr lang="en-US" sz="500" dirty="0" err="1"/>
              <a:t>Fitbit</a:t>
            </a:r>
            <a:r>
              <a:rPr lang="en-US" sz="500" dirty="0"/>
              <a:t> Account</a:t>
            </a:r>
          </a:p>
          <a:p>
            <a:pPr>
              <a:lnSpc>
                <a:spcPct val="70000"/>
              </a:lnSpc>
            </a:pPr>
            <a:endParaRPr lang="en-US" sz="500" dirty="0"/>
          </a:p>
          <a:p>
            <a:pPr>
              <a:lnSpc>
                <a:spcPct val="70000"/>
              </a:lnSpc>
            </a:pPr>
            <a:r>
              <a:rPr lang="en-US" sz="500" dirty="0"/>
              <a:t>If you want to access data collected by your Device from the </a:t>
            </a:r>
            <a:r>
              <a:rPr lang="en-US" sz="500" dirty="0" err="1"/>
              <a:t>Fitbit</a:t>
            </a:r>
            <a:r>
              <a:rPr lang="en-US" sz="500" dirty="0"/>
              <a:t> App, you must create a </a:t>
            </a:r>
            <a:r>
              <a:rPr lang="en-US" sz="500" dirty="0" err="1"/>
              <a:t>Fitbit</a:t>
            </a:r>
            <a:r>
              <a:rPr lang="en-US" sz="500" dirty="0"/>
              <a:t> account. When you create a </a:t>
            </a:r>
            <a:r>
              <a:rPr lang="en-US" sz="500" dirty="0" err="1"/>
              <a:t>Fitbit</a:t>
            </a:r>
            <a:r>
              <a:rPr lang="en-US" sz="500" dirty="0"/>
              <a:t> account, we ask for some personal information, including your email address and date of birth. You will also have the option to create your </a:t>
            </a:r>
            <a:r>
              <a:rPr lang="en-US" sz="500" dirty="0" err="1"/>
              <a:t>Fitbit</a:t>
            </a:r>
            <a:r>
              <a:rPr lang="en-US" sz="500" dirty="0"/>
              <a:t> account using a different credential like your Facebook or Google+ account. If you choose to do so, we will ask permission to access basic information from that account, like your name, profile picture, and friend list. You can stop sharing that information with us at any time by removing </a:t>
            </a:r>
            <a:r>
              <a:rPr lang="en-US" sz="500" dirty="0" err="1"/>
              <a:t>Fitbit’s</a:t>
            </a:r>
            <a:r>
              <a:rPr lang="en-US" sz="500" dirty="0"/>
              <a:t> access to that account. We will access your phone’s contact list for the purpose of letting you identify contacts who are </a:t>
            </a:r>
            <a:r>
              <a:rPr lang="en-US" sz="500" dirty="0" err="1"/>
              <a:t>Fitbit</a:t>
            </a:r>
            <a:r>
              <a:rPr lang="en-US" sz="500" dirty="0"/>
              <a:t> users. We do not store your phone’s contact list, and it is deleted immediately after it is used for this purpose.</a:t>
            </a:r>
          </a:p>
          <a:p>
            <a:pPr>
              <a:lnSpc>
                <a:spcPct val="70000"/>
              </a:lnSpc>
            </a:pPr>
            <a:endParaRPr lang="en-US" sz="500" dirty="0"/>
          </a:p>
          <a:p>
            <a:pPr>
              <a:lnSpc>
                <a:spcPct val="70000"/>
              </a:lnSpc>
            </a:pPr>
            <a:r>
              <a:rPr lang="en-US" sz="500" dirty="0"/>
              <a:t>When You Add Information to Your Account</a:t>
            </a:r>
          </a:p>
          <a:p>
            <a:pPr>
              <a:lnSpc>
                <a:spcPct val="70000"/>
              </a:lnSpc>
            </a:pPr>
            <a:endParaRPr lang="en-US" sz="500" dirty="0"/>
          </a:p>
          <a:p>
            <a:pPr>
              <a:lnSpc>
                <a:spcPct val="70000"/>
              </a:lnSpc>
            </a:pPr>
            <a:r>
              <a:rPr lang="en-US" sz="500" dirty="0"/>
              <a:t>You can customize your </a:t>
            </a:r>
            <a:r>
              <a:rPr lang="en-US" sz="500" dirty="0" err="1"/>
              <a:t>Fitbit</a:t>
            </a:r>
            <a:r>
              <a:rPr lang="en-US" sz="500" dirty="0"/>
              <a:t> experience by adding other types of information to your account, such as by adding a food log or by setting an alarm, personalizing your profile with photos, participating in discussion boards, or sending messages to your </a:t>
            </a:r>
            <a:r>
              <a:rPr lang="en-US" sz="500" dirty="0" err="1"/>
              <a:t>Fitbit</a:t>
            </a:r>
            <a:r>
              <a:rPr lang="en-US" sz="500" dirty="0"/>
              <a:t> friends. Whenever you add this type of data, we collect it and store it with your other account information.</a:t>
            </a:r>
          </a:p>
          <a:p>
            <a:pPr>
              <a:lnSpc>
                <a:spcPct val="70000"/>
              </a:lnSpc>
            </a:pPr>
            <a:endParaRPr lang="en-US" sz="500" dirty="0"/>
          </a:p>
          <a:p>
            <a:pPr>
              <a:lnSpc>
                <a:spcPct val="70000"/>
              </a:lnSpc>
            </a:pPr>
            <a:r>
              <a:rPr lang="en-US" sz="500" dirty="0"/>
              <a:t>When You Visit a Site</a:t>
            </a:r>
          </a:p>
          <a:p>
            <a:pPr>
              <a:lnSpc>
                <a:spcPct val="70000"/>
              </a:lnSpc>
            </a:pPr>
            <a:endParaRPr lang="en-US" sz="500" dirty="0"/>
          </a:p>
          <a:p>
            <a:pPr>
              <a:lnSpc>
                <a:spcPct val="70000"/>
              </a:lnSpc>
            </a:pPr>
            <a:r>
              <a:rPr lang="en-US" sz="500" dirty="0" err="1"/>
              <a:t>Fitbit</a:t>
            </a:r>
            <a:r>
              <a:rPr lang="en-US" sz="500" dirty="0"/>
              <a:t> collects some data from everyone who visits our website— even if you don’t have a </a:t>
            </a:r>
            <a:r>
              <a:rPr lang="en-US" sz="500" dirty="0" err="1"/>
              <a:t>Fitbit</a:t>
            </a:r>
            <a:r>
              <a:rPr lang="en-US" sz="500" dirty="0"/>
              <a:t> account.</a:t>
            </a:r>
          </a:p>
          <a:p>
            <a:pPr>
              <a:lnSpc>
                <a:spcPct val="70000"/>
              </a:lnSpc>
            </a:pPr>
            <a:endParaRPr lang="en-US" sz="500" dirty="0"/>
          </a:p>
          <a:p>
            <a:pPr>
              <a:lnSpc>
                <a:spcPct val="70000"/>
              </a:lnSpc>
            </a:pPr>
            <a:r>
              <a:rPr lang="en-US" sz="500" dirty="0"/>
              <a:t>Whenever you visit a Site, we collect industry standard log data that records information about your visit, such as your browser type, operating system, the URL of the page that referred you, the different actions you performed, and the IP address from the pages you visited. We use this type of information to provide you with information that’s relevant to your location and to make sure the Site is working properly. We also collect data from cookies. To see the full list cookies we use and how we use them, please read our Cookie Policy.</a:t>
            </a:r>
          </a:p>
          <a:p>
            <a:pPr>
              <a:lnSpc>
                <a:spcPct val="70000"/>
              </a:lnSpc>
            </a:pPr>
            <a:endParaRPr lang="en-US" sz="500" dirty="0"/>
          </a:p>
          <a:p>
            <a:pPr>
              <a:lnSpc>
                <a:spcPct val="70000"/>
              </a:lnSpc>
            </a:pPr>
            <a:r>
              <a:rPr lang="en-US" sz="500" dirty="0"/>
              <a:t>When You Sync Your Device</a:t>
            </a:r>
          </a:p>
          <a:p>
            <a:pPr>
              <a:lnSpc>
                <a:spcPct val="70000"/>
              </a:lnSpc>
            </a:pPr>
            <a:endParaRPr lang="en-US" sz="500" dirty="0"/>
          </a:p>
          <a:p>
            <a:pPr>
              <a:lnSpc>
                <a:spcPct val="70000"/>
              </a:lnSpc>
            </a:pPr>
            <a:r>
              <a:rPr lang="en-US" sz="500" dirty="0"/>
              <a:t>When you sync your device, data about your activity is transferred from your device to our servers. This data is stored and used to provide the </a:t>
            </a:r>
            <a:r>
              <a:rPr lang="en-US" sz="500" dirty="0" err="1"/>
              <a:t>Fitbit</a:t>
            </a:r>
            <a:r>
              <a:rPr lang="en-US" sz="500" dirty="0"/>
              <a:t> Service. Each time a sync occurs, we also log data about the transmission. Some examples of the log data are the sync time and date, device battery level, and the IP address used when syncing.</a:t>
            </a:r>
          </a:p>
          <a:p>
            <a:pPr>
              <a:lnSpc>
                <a:spcPct val="70000"/>
              </a:lnSpc>
            </a:pPr>
            <a:endParaRPr lang="en-US" sz="500" dirty="0"/>
          </a:p>
          <a:p>
            <a:pPr>
              <a:lnSpc>
                <a:spcPct val="70000"/>
              </a:lnSpc>
            </a:pPr>
            <a:r>
              <a:rPr lang="en-US" sz="500" dirty="0"/>
              <a:t>When You Make Purchases From Our Store</a:t>
            </a:r>
          </a:p>
          <a:p>
            <a:pPr>
              <a:lnSpc>
                <a:spcPct val="70000"/>
              </a:lnSpc>
            </a:pPr>
            <a:endParaRPr lang="en-US" sz="500" dirty="0"/>
          </a:p>
          <a:p>
            <a:pPr>
              <a:lnSpc>
                <a:spcPct val="70000"/>
              </a:lnSpc>
            </a:pPr>
            <a:r>
              <a:rPr lang="en-US" sz="500" dirty="0"/>
              <a:t>If you are logged into your </a:t>
            </a:r>
            <a:r>
              <a:rPr lang="en-US" sz="500" dirty="0" err="1"/>
              <a:t>Fitbit</a:t>
            </a:r>
            <a:r>
              <a:rPr lang="en-US" sz="500" dirty="0"/>
              <a:t> account when you purchase something on our site, we associate that order with your account. We also store your shipping address so we can process your order through our fulfillment partner. We do not, however, view or store your credit card information. This is handled by our third-party payment processor. If you are not logged into your account at the time of purchase, we do not associate that data with your </a:t>
            </a:r>
            <a:r>
              <a:rPr lang="en-US" sz="500" dirty="0" err="1"/>
              <a:t>Fitbit</a:t>
            </a:r>
            <a:r>
              <a:rPr lang="en-US" sz="500" dirty="0"/>
              <a:t> account, however we save the data so that we can provide customer service related to the purchase.</a:t>
            </a:r>
          </a:p>
          <a:p>
            <a:pPr>
              <a:lnSpc>
                <a:spcPct val="70000"/>
              </a:lnSpc>
            </a:pPr>
            <a:endParaRPr lang="en-US" sz="500" dirty="0"/>
          </a:p>
          <a:p>
            <a:pPr>
              <a:lnSpc>
                <a:spcPct val="70000"/>
              </a:lnSpc>
            </a:pPr>
            <a:r>
              <a:rPr lang="en-US" sz="500" dirty="0"/>
              <a:t>When You Contact Us For Help</a:t>
            </a:r>
          </a:p>
          <a:p>
            <a:pPr>
              <a:lnSpc>
                <a:spcPct val="70000"/>
              </a:lnSpc>
            </a:pPr>
            <a:endParaRPr lang="en-US" sz="500" dirty="0"/>
          </a:p>
          <a:p>
            <a:pPr>
              <a:lnSpc>
                <a:spcPct val="70000"/>
              </a:lnSpc>
            </a:pPr>
            <a:r>
              <a:rPr lang="en-US" sz="500" dirty="0"/>
              <a:t>Whenever you contact </a:t>
            </a:r>
            <a:r>
              <a:rPr lang="en-US" sz="500" dirty="0" err="1"/>
              <a:t>Fitbit</a:t>
            </a:r>
            <a:r>
              <a:rPr lang="en-US" sz="500" dirty="0"/>
              <a:t> for help, we collect your name and email address along with any additional information you provide in your request and store it on our servers in order to provide you with customer service and to improve the </a:t>
            </a:r>
            <a:r>
              <a:rPr lang="en-US" sz="500" dirty="0" err="1"/>
              <a:t>Fitbit</a:t>
            </a:r>
            <a:r>
              <a:rPr lang="en-US" sz="500" dirty="0"/>
              <a:t> Service. If you contact us when you are already logged in to your account, the web form automatically pre-fills in certain information, so you don’t have to type it manually. You can also contact </a:t>
            </a:r>
            <a:r>
              <a:rPr lang="en-US" sz="500" dirty="0" err="1"/>
              <a:t>Fitbit</a:t>
            </a:r>
            <a:r>
              <a:rPr lang="en-US" sz="500" dirty="0"/>
              <a:t> through public forums such as Twitter or Facebook; however, we cannot maintain the privacy of your communication to us if you contact us through these channels.</a:t>
            </a:r>
          </a:p>
          <a:p>
            <a:pPr>
              <a:lnSpc>
                <a:spcPct val="70000"/>
              </a:lnSpc>
            </a:pPr>
            <a:endParaRPr lang="en-US" sz="500" dirty="0"/>
          </a:p>
          <a:p>
            <a:pPr>
              <a:lnSpc>
                <a:spcPct val="70000"/>
              </a:lnSpc>
            </a:pPr>
            <a:r>
              <a:rPr lang="en-US" sz="500" dirty="0"/>
              <a:t>When You Add Friends</a:t>
            </a:r>
          </a:p>
          <a:p>
            <a:pPr>
              <a:lnSpc>
                <a:spcPct val="70000"/>
              </a:lnSpc>
            </a:pPr>
            <a:endParaRPr lang="en-US" sz="500" dirty="0"/>
          </a:p>
          <a:p>
            <a:pPr>
              <a:lnSpc>
                <a:spcPct val="70000"/>
              </a:lnSpc>
            </a:pPr>
            <a:r>
              <a:rPr lang="en-US" sz="500" dirty="0"/>
              <a:t>To help you stay motivated on your fitness journey, </a:t>
            </a:r>
            <a:r>
              <a:rPr lang="en-US" sz="500" dirty="0" err="1"/>
              <a:t>Fitbit</a:t>
            </a:r>
            <a:r>
              <a:rPr lang="en-US" sz="500" dirty="0"/>
              <a:t> lets you add friends who are already </a:t>
            </a:r>
            <a:r>
              <a:rPr lang="en-US" sz="500" dirty="0" err="1"/>
              <a:t>Fitbit</a:t>
            </a:r>
            <a:r>
              <a:rPr lang="en-US" sz="500" dirty="0"/>
              <a:t> users or invite friends who have not yet joined. You can add friends in several ways, such as by providing their email addresses, by accessing social networking accounts such as Facebook, or from the contact list on your phone. When you share your friends’ contact information with us to add them as a friend, we will only use it for this purpose. We do not store your phone’s contact list, and it is deleted immediately after it is used for this purpose.</a:t>
            </a:r>
          </a:p>
          <a:p>
            <a:pPr>
              <a:lnSpc>
                <a:spcPct val="70000"/>
              </a:lnSpc>
            </a:pPr>
            <a:endParaRPr lang="en-US" sz="500" dirty="0"/>
          </a:p>
          <a:p>
            <a:pPr>
              <a:lnSpc>
                <a:spcPct val="70000"/>
              </a:lnSpc>
            </a:pPr>
            <a:r>
              <a:rPr lang="en-US" sz="500" dirty="0"/>
              <a:t>When You Activate Location Features</a:t>
            </a:r>
          </a:p>
          <a:p>
            <a:pPr>
              <a:lnSpc>
                <a:spcPct val="70000"/>
              </a:lnSpc>
            </a:pPr>
            <a:endParaRPr lang="en-US" sz="500" dirty="0"/>
          </a:p>
          <a:p>
            <a:pPr>
              <a:lnSpc>
                <a:spcPct val="70000"/>
              </a:lnSpc>
            </a:pPr>
            <a:r>
              <a:rPr lang="en-US" sz="500" dirty="0"/>
              <a:t>Location features such as mapping are only available if you activate them. When active, </a:t>
            </a:r>
            <a:r>
              <a:rPr lang="en-US" sz="500" dirty="0" err="1"/>
              <a:t>Fitbit</a:t>
            </a:r>
            <a:r>
              <a:rPr lang="en-US" sz="500" dirty="0"/>
              <a:t> collects data like GPS signals, device sensors, Wi-Fi access points, and cell tower IDs to determine your specific location. We store this information along with your other account information in order to provide you with location features. If you are using a mapping feature, we will send your location information to our mapping service provider so they can display your location on a map. They are contractually prevented from sharing or using this data for any other purpose. You can deactivate these features at any time and </a:t>
            </a:r>
            <a:r>
              <a:rPr lang="en-US" sz="500" dirty="0" err="1"/>
              <a:t>Fitbit</a:t>
            </a:r>
            <a:r>
              <a:rPr lang="en-US" sz="500" dirty="0"/>
              <a:t> will stop collecting this type of information.</a:t>
            </a:r>
          </a:p>
          <a:p>
            <a:pPr>
              <a:lnSpc>
                <a:spcPct val="70000"/>
              </a:lnSpc>
            </a:pPr>
            <a:endParaRPr lang="en-US" sz="500" dirty="0"/>
          </a:p>
          <a:p>
            <a:pPr>
              <a:lnSpc>
                <a:spcPct val="70000"/>
              </a:lnSpc>
            </a:pPr>
            <a:r>
              <a:rPr lang="en-US" sz="500" dirty="0"/>
              <a:t>How We Use Your Data</a:t>
            </a:r>
          </a:p>
          <a:p>
            <a:pPr>
              <a:lnSpc>
                <a:spcPct val="70000"/>
              </a:lnSpc>
            </a:pPr>
            <a:endParaRPr lang="en-US" sz="500" dirty="0"/>
          </a:p>
          <a:p>
            <a:pPr>
              <a:lnSpc>
                <a:spcPct val="70000"/>
              </a:lnSpc>
            </a:pPr>
            <a:r>
              <a:rPr lang="en-US" sz="500" dirty="0" err="1"/>
              <a:t>Fitbit</a:t>
            </a:r>
            <a:r>
              <a:rPr lang="en-US" sz="500" dirty="0"/>
              <a:t> uses your data to provide you with the best experience possible, to help you make the most of your fitness, and to improve and protect </a:t>
            </a:r>
            <a:r>
              <a:rPr lang="en-US" sz="500" dirty="0" err="1"/>
              <a:t>Fitbit</a:t>
            </a:r>
            <a:r>
              <a:rPr lang="en-US" sz="500" dirty="0"/>
              <a:t>. Here are some examples:</a:t>
            </a:r>
          </a:p>
          <a:p>
            <a:pPr>
              <a:lnSpc>
                <a:spcPct val="70000"/>
              </a:lnSpc>
            </a:pPr>
            <a:endParaRPr lang="en-US" sz="500" dirty="0"/>
          </a:p>
          <a:p>
            <a:pPr>
              <a:lnSpc>
                <a:spcPct val="70000"/>
              </a:lnSpc>
            </a:pPr>
            <a:r>
              <a:rPr lang="en-US" sz="500" dirty="0"/>
              <a:t>Height, weight, gender and age is used to estimate the number of calories you burn.</a:t>
            </a:r>
          </a:p>
          <a:p>
            <a:pPr>
              <a:lnSpc>
                <a:spcPct val="70000"/>
              </a:lnSpc>
            </a:pPr>
            <a:r>
              <a:rPr lang="en-US" sz="500" dirty="0"/>
              <a:t>Contact information is used to send you account notifications, allow other </a:t>
            </a:r>
            <a:r>
              <a:rPr lang="en-US" sz="500" dirty="0" err="1"/>
              <a:t>Fitbit</a:t>
            </a:r>
            <a:r>
              <a:rPr lang="en-US" sz="500" dirty="0"/>
              <a:t> users to add you as a friend, and to inform you about new features or products we think you would be interested in.</a:t>
            </a:r>
          </a:p>
          <a:p>
            <a:pPr>
              <a:lnSpc>
                <a:spcPct val="70000"/>
              </a:lnSpc>
            </a:pPr>
            <a:r>
              <a:rPr lang="en-US" sz="500" dirty="0"/>
              <a:t>Your data is used for research to understand and improve </a:t>
            </a:r>
            <a:r>
              <a:rPr lang="en-US" sz="500" dirty="0" err="1"/>
              <a:t>Fitbit</a:t>
            </a:r>
            <a:r>
              <a:rPr lang="en-US" sz="500" dirty="0"/>
              <a:t> products and services.</a:t>
            </a:r>
          </a:p>
          <a:p>
            <a:pPr>
              <a:lnSpc>
                <a:spcPct val="70000"/>
              </a:lnSpc>
            </a:pPr>
            <a:r>
              <a:rPr lang="en-US" sz="500" dirty="0"/>
              <a:t>Logs and other data are used to troubleshoot </a:t>
            </a:r>
            <a:r>
              <a:rPr lang="en-US" sz="500" dirty="0" err="1"/>
              <a:t>Fitbit</a:t>
            </a:r>
            <a:r>
              <a:rPr lang="en-US" sz="500" dirty="0"/>
              <a:t> services; detect and protect against error, fraud or other criminal activity; and enforce the </a:t>
            </a:r>
            <a:r>
              <a:rPr lang="en-US" sz="500" dirty="0" err="1"/>
              <a:t>Fitbit</a:t>
            </a:r>
            <a:r>
              <a:rPr lang="en-US" sz="500" dirty="0"/>
              <a:t> Terms of Use.</a:t>
            </a:r>
          </a:p>
          <a:p>
            <a:pPr>
              <a:lnSpc>
                <a:spcPct val="70000"/>
              </a:lnSpc>
            </a:pPr>
            <a:r>
              <a:rPr lang="en-US" sz="500" dirty="0"/>
              <a:t>De-identified data that does not identify you may be used to inform the health community about trends; for marketing and promotional use; or for sale to interested audiences. See Sharing of De-identified Data That Does Not Identify You to learn more.</a:t>
            </a:r>
          </a:p>
          <a:p>
            <a:pPr>
              <a:lnSpc>
                <a:spcPct val="70000"/>
              </a:lnSpc>
            </a:pPr>
            <a:r>
              <a:rPr lang="en-US" sz="500" dirty="0"/>
              <a:t>We use your data to troubleshoot the </a:t>
            </a:r>
            <a:r>
              <a:rPr lang="en-US" sz="500" dirty="0" err="1"/>
              <a:t>Fitbit</a:t>
            </a:r>
            <a:r>
              <a:rPr lang="en-US" sz="500" dirty="0"/>
              <a:t> Service, enforce the </a:t>
            </a:r>
            <a:r>
              <a:rPr lang="en-US" sz="500" dirty="0" err="1"/>
              <a:t>Fitbit</a:t>
            </a:r>
            <a:r>
              <a:rPr lang="en-US" sz="500" dirty="0"/>
              <a:t> Terms of Use, and/or detect and protect against error, fraud or other criminal activity.</a:t>
            </a:r>
          </a:p>
          <a:p>
            <a:pPr>
              <a:lnSpc>
                <a:spcPct val="70000"/>
              </a:lnSpc>
            </a:pPr>
            <a:r>
              <a:rPr lang="en-US" sz="500" dirty="0"/>
              <a:t>What Data May be Shared With Third Parties?</a:t>
            </a:r>
          </a:p>
          <a:p>
            <a:pPr>
              <a:lnSpc>
                <a:spcPct val="70000"/>
              </a:lnSpc>
            </a:pPr>
            <a:endParaRPr lang="en-US" sz="500" dirty="0"/>
          </a:p>
          <a:p>
            <a:pPr>
              <a:lnSpc>
                <a:spcPct val="70000"/>
              </a:lnSpc>
            </a:pPr>
            <a:r>
              <a:rPr lang="en-US" sz="500" dirty="0"/>
              <a:t>First and foremost: We don’t sell any data that could identify you. We only share data about you when it is necessary to provide our services, when the data is de-identified and aggregated, or when you direct us to share it.</a:t>
            </a:r>
          </a:p>
          <a:p>
            <a:pPr>
              <a:lnSpc>
                <a:spcPct val="70000"/>
              </a:lnSpc>
            </a:pPr>
            <a:endParaRPr lang="en-US" sz="500" dirty="0"/>
          </a:p>
          <a:p>
            <a:pPr>
              <a:lnSpc>
                <a:spcPct val="70000"/>
              </a:lnSpc>
            </a:pPr>
            <a:r>
              <a:rPr lang="en-US" sz="500" dirty="0"/>
              <a:t>Data That Could Identify You</a:t>
            </a:r>
          </a:p>
          <a:p>
            <a:pPr>
              <a:lnSpc>
                <a:spcPct val="70000"/>
              </a:lnSpc>
            </a:pPr>
            <a:endParaRPr lang="en-US" sz="500" dirty="0"/>
          </a:p>
          <a:p>
            <a:pPr>
              <a:lnSpc>
                <a:spcPct val="70000"/>
              </a:lnSpc>
            </a:pPr>
            <a:r>
              <a:rPr lang="en-US" sz="500" dirty="0"/>
              <a:t>Personally Identifiable Information (PII) is data that includes a personal identifier like your name, email or address, or data that could reasonably be linked back to you. We will only share PII data under the following circumstances:</a:t>
            </a:r>
          </a:p>
          <a:p>
            <a:pPr>
              <a:lnSpc>
                <a:spcPct val="70000"/>
              </a:lnSpc>
            </a:pPr>
            <a:endParaRPr lang="en-US" sz="500" dirty="0"/>
          </a:p>
          <a:p>
            <a:pPr>
              <a:lnSpc>
                <a:spcPct val="70000"/>
              </a:lnSpc>
            </a:pPr>
            <a:r>
              <a:rPr lang="en-US" sz="500" dirty="0"/>
              <a:t>With companies that are contractually engaged in providing us with services like order fulfillment, email management and credit card processing. These companies are obligated by contract to safeguard any PII they receive from us.</a:t>
            </a:r>
          </a:p>
          <a:p>
            <a:pPr>
              <a:lnSpc>
                <a:spcPct val="70000"/>
              </a:lnSpc>
            </a:pPr>
            <a:r>
              <a:rPr lang="en-US" sz="500" dirty="0"/>
              <a:t>If we believe, after due consideration, that doing so is reasonably necessary to comply with a law, regulation, or valid legal process. If we are going to release your data, we will do our best to provide you with notice in advance by email, unless we are prohibited by a court order from doing so or where the request or legal process is directly related to a regulatory investigation. In the latter case, we will ensure user information we disclosed is treated as confidential.</a:t>
            </a:r>
          </a:p>
          <a:p>
            <a:pPr>
              <a:lnSpc>
                <a:spcPct val="70000"/>
              </a:lnSpc>
            </a:pPr>
            <a:r>
              <a:rPr lang="en-US" sz="500" dirty="0"/>
              <a:t>If it is necessary in connection with the sale, merger, bankruptcy, sale of assets or reorganization of our company, your PII can be sold or transferred as part of that transaction as permitted by law. The promises in this Privacy Policy will apply to your data as transferred to the new entity.</a:t>
            </a:r>
          </a:p>
          <a:p>
            <a:pPr>
              <a:lnSpc>
                <a:spcPct val="70000"/>
              </a:lnSpc>
            </a:pPr>
            <a:r>
              <a:rPr lang="en-US" sz="500" dirty="0"/>
              <a:t>Data That Does Not Identify You (De- identified Data)</a:t>
            </a:r>
          </a:p>
          <a:p>
            <a:pPr>
              <a:lnSpc>
                <a:spcPct val="70000"/>
              </a:lnSpc>
            </a:pPr>
            <a:endParaRPr lang="en-US" sz="500" dirty="0"/>
          </a:p>
          <a:p>
            <a:pPr>
              <a:lnSpc>
                <a:spcPct val="70000"/>
              </a:lnSpc>
            </a:pPr>
            <a:r>
              <a:rPr lang="en-US" sz="500" dirty="0" err="1"/>
              <a:t>Fitbit</a:t>
            </a:r>
            <a:r>
              <a:rPr lang="en-US" sz="500" dirty="0"/>
              <a:t> may share or sell aggregated, de-identified data that does not identify you with partners and the public in a variety of ways, such as by providing research or reports about health and fitness or in services provided under our Premium membership. When we provide this information, we take legal and technical measures to ensure that the data does not identify you and cannot be associated back to you.</a:t>
            </a:r>
          </a:p>
          <a:p>
            <a:pPr>
              <a:lnSpc>
                <a:spcPct val="70000"/>
              </a:lnSpc>
            </a:pPr>
            <a:endParaRPr lang="en-US" sz="500" dirty="0"/>
          </a:p>
          <a:p>
            <a:pPr>
              <a:lnSpc>
                <a:spcPct val="70000"/>
              </a:lnSpc>
            </a:pPr>
            <a:r>
              <a:rPr lang="en-US" sz="500" dirty="0"/>
              <a:t>Data that You Direct Us to Share</a:t>
            </a:r>
          </a:p>
          <a:p>
            <a:pPr>
              <a:lnSpc>
                <a:spcPct val="70000"/>
              </a:lnSpc>
            </a:pPr>
            <a:endParaRPr lang="en-US" sz="500" dirty="0"/>
          </a:p>
          <a:p>
            <a:pPr>
              <a:lnSpc>
                <a:spcPct val="70000"/>
              </a:lnSpc>
            </a:pPr>
            <a:r>
              <a:rPr lang="en-US" sz="500" dirty="0"/>
              <a:t>You can direct us to share data with other parties. For example, you might authorize us to link your </a:t>
            </a:r>
            <a:r>
              <a:rPr lang="en-US" sz="500" dirty="0" err="1"/>
              <a:t>Fitbit</a:t>
            </a:r>
            <a:r>
              <a:rPr lang="en-US" sz="500" dirty="0"/>
              <a:t> account with a third-party app listed on https://</a:t>
            </a:r>
            <a:r>
              <a:rPr lang="en-US" sz="500" dirty="0" err="1"/>
              <a:t>www.fitbit.com</a:t>
            </a:r>
            <a:r>
              <a:rPr lang="en-US" sz="500" dirty="0"/>
              <a:t>/apps; send status updates to your Facebook or Twitter account; or direct us to share data with your employer as part of a wellness program. Once you direct us to share your data with a third party, that data is governed by the third-party’s privacy policy. You can revoke your consent to share with the third party at any time in your </a:t>
            </a:r>
            <a:r>
              <a:rPr lang="en-US" sz="500" dirty="0" err="1"/>
              <a:t>Fitbit</a:t>
            </a:r>
            <a:r>
              <a:rPr lang="en-US" sz="500" dirty="0"/>
              <a:t> account settings, under “My Applications.”</a:t>
            </a:r>
          </a:p>
          <a:p>
            <a:pPr>
              <a:lnSpc>
                <a:spcPct val="70000"/>
              </a:lnSpc>
            </a:pPr>
            <a:endParaRPr lang="en-US" sz="500" dirty="0"/>
          </a:p>
          <a:p>
            <a:pPr>
              <a:lnSpc>
                <a:spcPct val="70000"/>
              </a:lnSpc>
            </a:pPr>
            <a:r>
              <a:rPr lang="en-US" sz="500" dirty="0"/>
              <a:t>Other Ways You Might Share Your Data</a:t>
            </a:r>
          </a:p>
          <a:p>
            <a:pPr>
              <a:lnSpc>
                <a:spcPct val="70000"/>
              </a:lnSpc>
            </a:pPr>
            <a:endParaRPr lang="en-US" sz="500" dirty="0"/>
          </a:p>
          <a:p>
            <a:pPr>
              <a:lnSpc>
                <a:spcPct val="70000"/>
              </a:lnSpc>
            </a:pPr>
            <a:r>
              <a:rPr lang="en-US" sz="500" dirty="0"/>
              <a:t>Default Visibility Settings</a:t>
            </a:r>
          </a:p>
          <a:p>
            <a:pPr>
              <a:lnSpc>
                <a:spcPct val="70000"/>
              </a:lnSpc>
            </a:pPr>
            <a:endParaRPr lang="en-US" sz="500" dirty="0"/>
          </a:p>
          <a:p>
            <a:pPr>
              <a:lnSpc>
                <a:spcPct val="70000"/>
              </a:lnSpc>
            </a:pPr>
            <a:r>
              <a:rPr lang="en-US" sz="500" dirty="0"/>
              <a:t>The privacy settings on new </a:t>
            </a:r>
            <a:r>
              <a:rPr lang="en-US" sz="500" dirty="0" err="1"/>
              <a:t>Fitbit</a:t>
            </a:r>
            <a:r>
              <a:rPr lang="en-US" sz="500" dirty="0"/>
              <a:t> accounts are set to reveal minimal data about you with the purpose of getting you active and involved with </a:t>
            </a:r>
            <a:r>
              <a:rPr lang="en-US" sz="500" dirty="0" err="1"/>
              <a:t>Fitbit</a:t>
            </a:r>
            <a:r>
              <a:rPr lang="en-US" sz="500" dirty="0"/>
              <a:t>. To see what is visible to others use the “Profile viewed by” tool in your account settings. You can adjust your privacy settings at </a:t>
            </a:r>
            <a:r>
              <a:rPr lang="en-US" sz="500" dirty="0" err="1"/>
              <a:t>www.fitbit.com</a:t>
            </a:r>
            <a:r>
              <a:rPr lang="en-US" sz="500" dirty="0"/>
              <a:t>/user/profile/privacy.</a:t>
            </a:r>
          </a:p>
          <a:p>
            <a:pPr>
              <a:lnSpc>
                <a:spcPct val="70000"/>
              </a:lnSpc>
            </a:pPr>
            <a:endParaRPr lang="en-US" sz="500" dirty="0"/>
          </a:p>
          <a:p>
            <a:pPr>
              <a:lnSpc>
                <a:spcPct val="70000"/>
              </a:lnSpc>
            </a:pPr>
            <a:r>
              <a:rPr lang="en-US" sz="500" dirty="0" err="1"/>
              <a:t>Fitbit</a:t>
            </a:r>
            <a:r>
              <a:rPr lang="en-US" sz="500" dirty="0"/>
              <a:t> Social Tools</a:t>
            </a:r>
          </a:p>
          <a:p>
            <a:pPr>
              <a:lnSpc>
                <a:spcPct val="70000"/>
              </a:lnSpc>
            </a:pPr>
            <a:endParaRPr lang="en-US" sz="500" dirty="0"/>
          </a:p>
          <a:p>
            <a:pPr>
              <a:lnSpc>
                <a:spcPct val="70000"/>
              </a:lnSpc>
            </a:pPr>
            <a:r>
              <a:rPr lang="en-US" sz="500" dirty="0" err="1"/>
              <a:t>Fitbit</a:t>
            </a:r>
            <a:r>
              <a:rPr lang="en-US" sz="500" dirty="0"/>
              <a:t> provides many ways for you to share data with other </a:t>
            </a:r>
            <a:r>
              <a:rPr lang="en-US" sz="500" dirty="0" err="1"/>
              <a:t>Fitbit</a:t>
            </a:r>
            <a:r>
              <a:rPr lang="en-US" sz="500" dirty="0"/>
              <a:t> users, such as with the 7-day Leaderboard, Challenges, or by posting comments to the </a:t>
            </a:r>
            <a:r>
              <a:rPr lang="en-US" sz="500" dirty="0" err="1"/>
              <a:t>Fitbit</a:t>
            </a:r>
            <a:r>
              <a:rPr lang="en-US" sz="500" dirty="0"/>
              <a:t> community message boards. When you interact with others in these ways, you will be displaying your data based upon the visibility settings in your User Account privacy settings. Always check specific policies associated with any Challenge to understand what data will be visible to other participants.</a:t>
            </a:r>
          </a:p>
          <a:p>
            <a:pPr>
              <a:lnSpc>
                <a:spcPct val="70000"/>
              </a:lnSpc>
            </a:pPr>
            <a:endParaRPr lang="en-US" sz="500" dirty="0"/>
          </a:p>
          <a:p>
            <a:pPr>
              <a:lnSpc>
                <a:spcPct val="70000"/>
              </a:lnSpc>
            </a:pPr>
            <a:r>
              <a:rPr lang="en-US" sz="500" dirty="0"/>
              <a:t>Community Posts</a:t>
            </a:r>
          </a:p>
          <a:p>
            <a:pPr>
              <a:lnSpc>
                <a:spcPct val="70000"/>
              </a:lnSpc>
            </a:pPr>
            <a:endParaRPr lang="en-US" sz="500" dirty="0"/>
          </a:p>
          <a:p>
            <a:pPr>
              <a:lnSpc>
                <a:spcPct val="70000"/>
              </a:lnSpc>
            </a:pPr>
            <a:r>
              <a:rPr lang="en-US" sz="500" dirty="0"/>
              <a:t>To post to </a:t>
            </a:r>
            <a:r>
              <a:rPr lang="en-US" sz="500" dirty="0" err="1"/>
              <a:t>Fitbit</a:t>
            </a:r>
            <a:r>
              <a:rPr lang="en-US" sz="500" dirty="0"/>
              <a:t> community message boards, you’ll be asked to create a community username that’s separate from your </a:t>
            </a:r>
            <a:r>
              <a:rPr lang="en-US" sz="500" dirty="0" err="1"/>
              <a:t>Fitbit</a:t>
            </a:r>
            <a:r>
              <a:rPr lang="en-US" sz="500" dirty="0"/>
              <a:t> username. This community username will be posted next to any comments you publish on community message boards. Other information, like a profile photo that you’ve added to your </a:t>
            </a:r>
            <a:r>
              <a:rPr lang="en-US" sz="500" dirty="0" err="1"/>
              <a:t>Fitbit</a:t>
            </a:r>
            <a:r>
              <a:rPr lang="en-US" sz="500" dirty="0"/>
              <a:t> account may also be visible on message boards, depending on your </a:t>
            </a:r>
            <a:r>
              <a:rPr lang="en-US" sz="500" dirty="0" err="1"/>
              <a:t>Fitbit</a:t>
            </a:r>
            <a:r>
              <a:rPr lang="en-US" sz="500" dirty="0"/>
              <a:t> account settings.</a:t>
            </a:r>
          </a:p>
          <a:p>
            <a:pPr>
              <a:lnSpc>
                <a:spcPct val="70000"/>
              </a:lnSpc>
            </a:pPr>
            <a:endParaRPr lang="en-US" sz="500" dirty="0"/>
          </a:p>
          <a:p>
            <a:pPr>
              <a:lnSpc>
                <a:spcPct val="70000"/>
              </a:lnSpc>
            </a:pPr>
            <a:r>
              <a:rPr lang="en-US" sz="500" dirty="0"/>
              <a:t>Contests and Giveaways</a:t>
            </a:r>
          </a:p>
          <a:p>
            <a:pPr>
              <a:lnSpc>
                <a:spcPct val="70000"/>
              </a:lnSpc>
            </a:pPr>
            <a:endParaRPr lang="en-US" sz="500" dirty="0"/>
          </a:p>
          <a:p>
            <a:pPr>
              <a:lnSpc>
                <a:spcPct val="70000"/>
              </a:lnSpc>
            </a:pPr>
            <a:r>
              <a:rPr lang="en-US" sz="500" dirty="0" err="1"/>
              <a:t>Fitbit</a:t>
            </a:r>
            <a:r>
              <a:rPr lang="en-US" sz="500" dirty="0"/>
              <a:t> may offer opportunities to participate in contests, giveaways and other promotions. Any data you submit in connection with these activities will be treated in accordance with this Privacy Policy, unless the rules for those offers notes otherwise.</a:t>
            </a:r>
          </a:p>
          <a:p>
            <a:pPr>
              <a:lnSpc>
                <a:spcPct val="70000"/>
              </a:lnSpc>
            </a:pPr>
            <a:endParaRPr lang="en-US" sz="500" dirty="0"/>
          </a:p>
          <a:p>
            <a:pPr>
              <a:lnSpc>
                <a:spcPct val="70000"/>
              </a:lnSpc>
            </a:pPr>
            <a:r>
              <a:rPr lang="en-US" sz="500" dirty="0"/>
              <a:t>Surveys</a:t>
            </a:r>
          </a:p>
          <a:p>
            <a:pPr>
              <a:lnSpc>
                <a:spcPct val="70000"/>
              </a:lnSpc>
            </a:pPr>
            <a:endParaRPr lang="en-US" sz="500" dirty="0"/>
          </a:p>
          <a:p>
            <a:pPr>
              <a:lnSpc>
                <a:spcPct val="70000"/>
              </a:lnSpc>
            </a:pPr>
            <a:r>
              <a:rPr lang="en-US" sz="500" dirty="0" err="1"/>
              <a:t>Fitbit</a:t>
            </a:r>
            <a:r>
              <a:rPr lang="en-US" sz="500" dirty="0"/>
              <a:t> may also ask you to participate in surveys that help us understand your use of our products and services. Any PII you provide to </a:t>
            </a:r>
            <a:r>
              <a:rPr lang="en-US" sz="500" dirty="0" err="1"/>
              <a:t>Fitbit</a:t>
            </a:r>
            <a:r>
              <a:rPr lang="en-US" sz="500" dirty="0"/>
              <a:t> in these surveys will only be used in relation to that survey and as stated in this Policy.</a:t>
            </a:r>
          </a:p>
          <a:p>
            <a:pPr>
              <a:lnSpc>
                <a:spcPct val="70000"/>
              </a:lnSpc>
            </a:pPr>
            <a:endParaRPr lang="en-US" sz="500" dirty="0"/>
          </a:p>
          <a:p>
            <a:pPr>
              <a:lnSpc>
                <a:spcPct val="70000"/>
              </a:lnSpc>
            </a:pPr>
            <a:r>
              <a:rPr lang="en-US" sz="500" dirty="0"/>
              <a:t>How Long We Save Your Data</a:t>
            </a:r>
          </a:p>
          <a:p>
            <a:pPr>
              <a:lnSpc>
                <a:spcPct val="70000"/>
              </a:lnSpc>
            </a:pPr>
            <a:endParaRPr lang="en-US" sz="500" dirty="0"/>
          </a:p>
          <a:p>
            <a:pPr>
              <a:lnSpc>
                <a:spcPct val="70000"/>
              </a:lnSpc>
            </a:pPr>
            <a:r>
              <a:rPr lang="en-US" sz="500" dirty="0"/>
              <a:t>We store your PII for as long as you remain a </a:t>
            </a:r>
            <a:r>
              <a:rPr lang="en-US" sz="500" dirty="0" err="1"/>
              <a:t>Fitbit</a:t>
            </a:r>
            <a:r>
              <a:rPr lang="en-US" sz="500" dirty="0"/>
              <a:t> customer.</a:t>
            </a:r>
          </a:p>
          <a:p>
            <a:pPr>
              <a:lnSpc>
                <a:spcPct val="70000"/>
              </a:lnSpc>
            </a:pPr>
            <a:endParaRPr lang="en-US" sz="500" dirty="0"/>
          </a:p>
          <a:p>
            <a:pPr>
              <a:lnSpc>
                <a:spcPct val="70000"/>
              </a:lnSpc>
            </a:pPr>
            <a:r>
              <a:rPr lang="en-US" sz="500" dirty="0"/>
              <a:t>How To Edit or Modify Data</a:t>
            </a:r>
          </a:p>
          <a:p>
            <a:pPr>
              <a:lnSpc>
                <a:spcPct val="70000"/>
              </a:lnSpc>
            </a:pPr>
            <a:endParaRPr lang="en-US" sz="500" dirty="0"/>
          </a:p>
          <a:p>
            <a:pPr>
              <a:lnSpc>
                <a:spcPct val="70000"/>
              </a:lnSpc>
            </a:pPr>
            <a:r>
              <a:rPr lang="en-US" sz="500" dirty="0"/>
              <a:t>Any data that you provide to </a:t>
            </a:r>
            <a:r>
              <a:rPr lang="en-US" sz="500" dirty="0" err="1"/>
              <a:t>Fitbit</a:t>
            </a:r>
            <a:r>
              <a:rPr lang="en-US" sz="500" dirty="0"/>
              <a:t> through the Site can be modified from your dashboard or preferences. If you remove data from your User Account, it will no longer appear to you or others who use the Service. Backups of that data will remain in association with your User Account and in our archive servers.</a:t>
            </a:r>
          </a:p>
          <a:p>
            <a:pPr>
              <a:lnSpc>
                <a:spcPct val="70000"/>
              </a:lnSpc>
            </a:pPr>
            <a:endParaRPr lang="en-US" sz="500" dirty="0"/>
          </a:p>
          <a:p>
            <a:pPr>
              <a:lnSpc>
                <a:spcPct val="70000"/>
              </a:lnSpc>
            </a:pPr>
            <a:r>
              <a:rPr lang="en-US" sz="500" dirty="0"/>
              <a:t>How To Deactivate Your </a:t>
            </a:r>
            <a:r>
              <a:rPr lang="en-US" sz="500" dirty="0" err="1"/>
              <a:t>Fitbit</a:t>
            </a:r>
            <a:r>
              <a:rPr lang="en-US" sz="500" dirty="0"/>
              <a:t> Account</a:t>
            </a:r>
          </a:p>
          <a:p>
            <a:pPr>
              <a:lnSpc>
                <a:spcPct val="70000"/>
              </a:lnSpc>
            </a:pPr>
            <a:endParaRPr lang="en-US" sz="500" dirty="0"/>
          </a:p>
          <a:p>
            <a:pPr>
              <a:lnSpc>
                <a:spcPct val="70000"/>
              </a:lnSpc>
            </a:pPr>
            <a:r>
              <a:rPr lang="en-US" sz="500" dirty="0"/>
              <a:t>You can deactivate your </a:t>
            </a:r>
            <a:r>
              <a:rPr lang="en-US" sz="500" dirty="0" err="1"/>
              <a:t>Fitbit</a:t>
            </a:r>
            <a:r>
              <a:rPr lang="en-US" sz="500" dirty="0"/>
              <a:t> account by contacting Customer Support. When you do, data that can identify you will be removed from the Service, including but not limited to your email, name, photo(s), friends list and links to sites such as Facebook and Twitter. Backup copies of this data will be removed from our server based upon an automated schedule, which means it may persist in our archive for a short period. </a:t>
            </a:r>
            <a:r>
              <a:rPr lang="en-US" sz="500" dirty="0" err="1"/>
              <a:t>Fitbit</a:t>
            </a:r>
            <a:r>
              <a:rPr lang="en-US" sz="500" dirty="0"/>
              <a:t> may continue to use your de-identified data.</a:t>
            </a:r>
          </a:p>
          <a:p>
            <a:pPr>
              <a:lnSpc>
                <a:spcPct val="70000"/>
              </a:lnSpc>
            </a:pPr>
            <a:endParaRPr lang="en-US" sz="500" dirty="0"/>
          </a:p>
          <a:p>
            <a:pPr>
              <a:lnSpc>
                <a:spcPct val="70000"/>
              </a:lnSpc>
            </a:pPr>
            <a:r>
              <a:rPr lang="en-US" sz="500" dirty="0" err="1"/>
              <a:t>Fitbit’s</a:t>
            </a:r>
            <a:r>
              <a:rPr lang="en-US" sz="500" dirty="0"/>
              <a:t> Policies For Children</a:t>
            </a:r>
          </a:p>
          <a:p>
            <a:pPr>
              <a:lnSpc>
                <a:spcPct val="70000"/>
              </a:lnSpc>
            </a:pPr>
            <a:endParaRPr lang="en-US" sz="500" dirty="0"/>
          </a:p>
          <a:p>
            <a:pPr>
              <a:lnSpc>
                <a:spcPct val="70000"/>
              </a:lnSpc>
            </a:pPr>
            <a:r>
              <a:rPr lang="en-US" sz="500" dirty="0" err="1"/>
              <a:t>Fitbit</a:t>
            </a:r>
            <a:r>
              <a:rPr lang="en-US" sz="500" dirty="0"/>
              <a:t> is not directed at persons under the age of 13. We do not knowingly collect any PII from children under 13. If you are aware of a user under the age of 13 using </a:t>
            </a:r>
            <a:r>
              <a:rPr lang="en-US" sz="500" dirty="0" err="1"/>
              <a:t>Fitbit</a:t>
            </a:r>
            <a:r>
              <a:rPr lang="en-US" sz="500" dirty="0"/>
              <a:t>, please contact us at </a:t>
            </a:r>
            <a:r>
              <a:rPr lang="en-US" sz="500" dirty="0" err="1"/>
              <a:t>privacy@fitbit.com</a:t>
            </a:r>
            <a:r>
              <a:rPr lang="en-US" sz="500" dirty="0"/>
              <a:t>.</a:t>
            </a:r>
          </a:p>
          <a:p>
            <a:pPr>
              <a:lnSpc>
                <a:spcPct val="70000"/>
              </a:lnSpc>
            </a:pPr>
            <a:endParaRPr lang="en-US" sz="500" dirty="0"/>
          </a:p>
          <a:p>
            <a:pPr>
              <a:lnSpc>
                <a:spcPct val="70000"/>
              </a:lnSpc>
            </a:pPr>
            <a:r>
              <a:rPr lang="en-US" sz="500" dirty="0"/>
              <a:t>Can I Opt-out Of Receiving </a:t>
            </a:r>
            <a:r>
              <a:rPr lang="en-US" sz="500" dirty="0" err="1"/>
              <a:t>Fitbit</a:t>
            </a:r>
            <a:r>
              <a:rPr lang="en-US" sz="500" dirty="0"/>
              <a:t> Emails?</a:t>
            </a:r>
          </a:p>
          <a:p>
            <a:pPr>
              <a:lnSpc>
                <a:spcPct val="70000"/>
              </a:lnSpc>
            </a:pPr>
            <a:endParaRPr lang="en-US" sz="500" dirty="0"/>
          </a:p>
          <a:p>
            <a:pPr>
              <a:lnSpc>
                <a:spcPct val="70000"/>
              </a:lnSpc>
            </a:pPr>
            <a:r>
              <a:rPr lang="en-US" sz="500" dirty="0"/>
              <a:t>Of course! You can opt-out of receiving weekly summaries, achievement notifications and promotional emails by changing the notification preferences in your account settings or by unsubscribing via the “Unsubscribe” link in any </a:t>
            </a:r>
            <a:r>
              <a:rPr lang="en-US" sz="500" dirty="0" err="1"/>
              <a:t>Fitbit</a:t>
            </a:r>
            <a:r>
              <a:rPr lang="en-US" sz="500" dirty="0"/>
              <a:t> email. Opting-out of these emails will not end transmission of important service-related emails that are necessary to your account maintenance.</a:t>
            </a:r>
          </a:p>
          <a:p>
            <a:pPr>
              <a:lnSpc>
                <a:spcPct val="70000"/>
              </a:lnSpc>
            </a:pPr>
            <a:endParaRPr lang="en-US" sz="500" dirty="0"/>
          </a:p>
          <a:p>
            <a:pPr>
              <a:lnSpc>
                <a:spcPct val="70000"/>
              </a:lnSpc>
            </a:pPr>
            <a:r>
              <a:rPr lang="en-US" sz="500" dirty="0"/>
              <a:t>How Does </a:t>
            </a:r>
            <a:r>
              <a:rPr lang="en-US" sz="500" dirty="0" err="1"/>
              <a:t>Fitbit</a:t>
            </a:r>
            <a:r>
              <a:rPr lang="en-US" sz="500" dirty="0"/>
              <a:t> Keep My Data Safe?</a:t>
            </a:r>
          </a:p>
          <a:p>
            <a:pPr>
              <a:lnSpc>
                <a:spcPct val="70000"/>
              </a:lnSpc>
            </a:pPr>
            <a:endParaRPr lang="en-US" sz="500" dirty="0"/>
          </a:p>
          <a:p>
            <a:pPr>
              <a:lnSpc>
                <a:spcPct val="70000"/>
              </a:lnSpc>
            </a:pPr>
            <a:r>
              <a:rPr lang="en-US" sz="500" dirty="0" err="1"/>
              <a:t>Fitbit</a:t>
            </a:r>
            <a:r>
              <a:rPr lang="en-US" sz="500" dirty="0"/>
              <a:t> uses a combination of technical and administrative security controls to maintain the security of your data. If you have a security-related concern, please contact Customer Support.</a:t>
            </a:r>
          </a:p>
          <a:p>
            <a:pPr>
              <a:lnSpc>
                <a:spcPct val="70000"/>
              </a:lnSpc>
            </a:pPr>
            <a:endParaRPr lang="en-US" sz="500" dirty="0"/>
          </a:p>
          <a:p>
            <a:pPr>
              <a:lnSpc>
                <a:spcPct val="70000"/>
              </a:lnSpc>
            </a:pPr>
            <a:r>
              <a:rPr lang="en-US" sz="500" dirty="0"/>
              <a:t>How Does </a:t>
            </a:r>
            <a:r>
              <a:rPr lang="en-US" sz="500" dirty="0" err="1"/>
              <a:t>Fitbit</a:t>
            </a:r>
            <a:r>
              <a:rPr lang="en-US" sz="500" dirty="0"/>
              <a:t> Handle Data From International Visitors?</a:t>
            </a:r>
          </a:p>
          <a:p>
            <a:pPr>
              <a:lnSpc>
                <a:spcPct val="70000"/>
              </a:lnSpc>
            </a:pPr>
            <a:endParaRPr lang="en-US" sz="500" dirty="0"/>
          </a:p>
          <a:p>
            <a:pPr>
              <a:lnSpc>
                <a:spcPct val="70000"/>
              </a:lnSpc>
            </a:pPr>
            <a:r>
              <a:rPr lang="en-US" sz="500" dirty="0" err="1"/>
              <a:t>Fitbit's</a:t>
            </a:r>
            <a:r>
              <a:rPr lang="en-US" sz="500" dirty="0"/>
              <a:t> Services are hosted and operated entirely in the United States and are subject to United States law. Any personal information that you provide to </a:t>
            </a:r>
            <a:r>
              <a:rPr lang="en-US" sz="500" dirty="0" err="1"/>
              <a:t>Fitbit</a:t>
            </a:r>
            <a:r>
              <a:rPr lang="en-US" sz="500" dirty="0"/>
              <a:t> is being provided to </a:t>
            </a:r>
            <a:r>
              <a:rPr lang="en-US" sz="500" dirty="0" err="1"/>
              <a:t>Fitbit</a:t>
            </a:r>
            <a:r>
              <a:rPr lang="en-US" sz="500" dirty="0"/>
              <a:t> solely in the United States and will be hosted on United States servers. You consent to the transfer of your personal information to the United States. If you are accessing the </a:t>
            </a:r>
            <a:r>
              <a:rPr lang="en-US" sz="500" dirty="0" err="1"/>
              <a:t>Fitbit</a:t>
            </a:r>
            <a:r>
              <a:rPr lang="en-US" sz="500" dirty="0"/>
              <a:t> Services from outside the United States, please be advised that United States law may not offer the same privacy protections as the law of your jurisdiction.</a:t>
            </a:r>
          </a:p>
          <a:p>
            <a:pPr>
              <a:lnSpc>
                <a:spcPct val="70000"/>
              </a:lnSpc>
            </a:pPr>
            <a:endParaRPr lang="en-US" sz="500" dirty="0"/>
          </a:p>
          <a:p>
            <a:pPr>
              <a:lnSpc>
                <a:spcPct val="70000"/>
              </a:lnSpc>
            </a:pPr>
            <a:r>
              <a:rPr lang="en-US" sz="500" dirty="0" err="1"/>
              <a:t>Fitbit</a:t>
            </a:r>
            <a:r>
              <a:rPr lang="en-US" sz="500" dirty="0"/>
              <a:t> complies with the U.S. - EU Safe Harbor Framework and the U.S. - Swiss Safe Harbor Framework as set forth by the U.S. Department of Commerce regarding the collection, use and retention of personal information from European Union member countries and Switzerland. </a:t>
            </a:r>
            <a:r>
              <a:rPr lang="en-US" sz="500" dirty="0" err="1"/>
              <a:t>Fitbit</a:t>
            </a:r>
            <a:r>
              <a:rPr lang="en-US" sz="500" dirty="0"/>
              <a:t> has certified that it adheres to the Safe Harbor Privacy Principles of notice, choice, onward transfer, security, data integrity, access, and enforcement. To learn more about the Safe Harbor program, and to view our certification page, please visit http://</a:t>
            </a:r>
            <a:r>
              <a:rPr lang="en-US" sz="500" dirty="0" err="1"/>
              <a:t>www.export.gov</a:t>
            </a:r>
            <a:r>
              <a:rPr lang="en-US" sz="500" dirty="0"/>
              <a:t>/</a:t>
            </a:r>
            <a:r>
              <a:rPr lang="en-US" sz="500" dirty="0" err="1"/>
              <a:t>safeharbor</a:t>
            </a:r>
            <a:r>
              <a:rPr lang="en-US" sz="500" dirty="0"/>
              <a:t>/. In compliance with the Safe Harbor Principles, </a:t>
            </a:r>
            <a:r>
              <a:rPr lang="en-US" sz="500" dirty="0" err="1"/>
              <a:t>Fitbit</a:t>
            </a:r>
            <a:r>
              <a:rPr lang="en-US" sz="500" dirty="0"/>
              <a:t> commits to resolve complaints about your privacy and our collection or use of your personal information. European Union and Swiss citizens with inquiries or complaints regarding this privacy policy should first contact support .</a:t>
            </a:r>
          </a:p>
          <a:p>
            <a:pPr>
              <a:lnSpc>
                <a:spcPct val="70000"/>
              </a:lnSpc>
            </a:pPr>
            <a:endParaRPr lang="en-US" sz="500" dirty="0"/>
          </a:p>
          <a:p>
            <a:pPr>
              <a:lnSpc>
                <a:spcPct val="70000"/>
              </a:lnSpc>
            </a:pPr>
            <a:r>
              <a:rPr lang="en-US" sz="500" dirty="0" err="1"/>
              <a:t>Fitbit</a:t>
            </a:r>
            <a:r>
              <a:rPr lang="en-US" sz="500" dirty="0"/>
              <a:t> has further committed to refer unresolved privacy complaints under the Safe Harbor Principles to an independent dispute resolution mechanism, the BBB EU SAFE HARBOR, operated by the Council of Better Business Bureaus. If you do not receive timely acknowledgment of your complaint, or if your complaint is not satisfactorily addressed, please visit the BBB EU SAFE HARBOR website at </a:t>
            </a:r>
            <a:r>
              <a:rPr lang="en-US" sz="500" dirty="0" err="1"/>
              <a:t>www.bbb.org</a:t>
            </a:r>
            <a:r>
              <a:rPr lang="en-US" sz="500" dirty="0"/>
              <a:t>/us/safe-harbor-complaints for more information and to file a complaint.</a:t>
            </a:r>
          </a:p>
          <a:p>
            <a:pPr>
              <a:lnSpc>
                <a:spcPct val="70000"/>
              </a:lnSpc>
            </a:pPr>
            <a:endParaRPr lang="en-US" sz="500" dirty="0"/>
          </a:p>
          <a:p>
            <a:pPr>
              <a:lnSpc>
                <a:spcPct val="70000"/>
              </a:lnSpc>
            </a:pPr>
            <a:r>
              <a:rPr lang="en-US" sz="500" dirty="0"/>
              <a:t>COOKIE POLICY</a:t>
            </a:r>
          </a:p>
          <a:p>
            <a:pPr>
              <a:lnSpc>
                <a:spcPct val="70000"/>
              </a:lnSpc>
            </a:pPr>
            <a:endParaRPr lang="en-US" sz="500" dirty="0"/>
          </a:p>
          <a:p>
            <a:pPr>
              <a:lnSpc>
                <a:spcPct val="70000"/>
              </a:lnSpc>
            </a:pPr>
            <a:r>
              <a:rPr lang="en-US" sz="500" dirty="0"/>
              <a:t>We are generally a healthy bunch, but some </a:t>
            </a:r>
            <a:r>
              <a:rPr lang="en-US" sz="500" dirty="0" err="1"/>
              <a:t>Fitbit</a:t>
            </a:r>
            <a:r>
              <a:rPr lang="en-US" sz="500" dirty="0"/>
              <a:t> employees like to eat cookies. In addition, we use cookies and other technologies like pixel tags and web beacons, to make our site better. Cookies are text files that are sent by servers to web browsers and stored on your computer. They tell us which parts of our Site you’ve visited so we can figure out which promotions you may like to see or to alert you to software compatibility issues. If you delete cookies or block them from being stored, you may not get the full </a:t>
            </a:r>
            <a:r>
              <a:rPr lang="en-US" sz="500" dirty="0" err="1"/>
              <a:t>Fitbit</a:t>
            </a:r>
            <a:r>
              <a:rPr lang="en-US" sz="500" dirty="0"/>
              <a:t> experience.</a:t>
            </a:r>
          </a:p>
          <a:p>
            <a:pPr>
              <a:lnSpc>
                <a:spcPct val="70000"/>
              </a:lnSpc>
            </a:pPr>
            <a:endParaRPr lang="en-US" sz="500" dirty="0"/>
          </a:p>
          <a:p>
            <a:pPr>
              <a:lnSpc>
                <a:spcPct val="70000"/>
              </a:lnSpc>
            </a:pPr>
            <a:r>
              <a:rPr lang="en-US" sz="500" dirty="0"/>
              <a:t>Web beacons and pixel tags are images embedded in a webpage or email for the purpose of measuring and analyzing usage and activity. </a:t>
            </a:r>
            <a:r>
              <a:rPr lang="en-US" sz="500" dirty="0" err="1"/>
              <a:t>Fitbit</a:t>
            </a:r>
            <a:r>
              <a:rPr lang="en-US" sz="500" dirty="0"/>
              <a:t>, or third party service providers acting on our behalf, may use web beacons and pixel tags to help us analyze usage and improve our functionality.</a:t>
            </a:r>
          </a:p>
          <a:p>
            <a:pPr>
              <a:lnSpc>
                <a:spcPct val="70000"/>
              </a:lnSpc>
            </a:pPr>
            <a:endParaRPr lang="en-US" sz="500" dirty="0"/>
          </a:p>
          <a:p>
            <a:pPr>
              <a:lnSpc>
                <a:spcPct val="70000"/>
              </a:lnSpc>
            </a:pPr>
            <a:r>
              <a:rPr lang="en-US" sz="500" dirty="0"/>
              <a:t>This Site uses third party service providers, listed below, to help us analyze certain online activities and improve our services. For example, these providers help us measure the performance of our online campaigns or analyze visitor activity on the Site. We may also permit these providers to use cookies and other technologies to perform these services for us. We send data to third party analytics providers so we can use their tools to understand how you and other </a:t>
            </a:r>
            <a:r>
              <a:rPr lang="en-US" sz="500" dirty="0" err="1"/>
              <a:t>Fitbit</a:t>
            </a:r>
            <a:r>
              <a:rPr lang="en-US" sz="500" dirty="0"/>
              <a:t> users use our services.</a:t>
            </a:r>
          </a:p>
          <a:p>
            <a:pPr>
              <a:lnSpc>
                <a:spcPct val="70000"/>
              </a:lnSpc>
            </a:pPr>
            <a:endParaRPr lang="en-US" sz="500" dirty="0"/>
          </a:p>
          <a:p>
            <a:pPr>
              <a:lnSpc>
                <a:spcPct val="70000"/>
              </a:lnSpc>
            </a:pPr>
            <a:r>
              <a:rPr lang="en-US" sz="500" dirty="0"/>
              <a:t>We use advertising cookies to present you with opportunities to purchase </a:t>
            </a:r>
            <a:r>
              <a:rPr lang="en-US" sz="500" dirty="0" err="1"/>
              <a:t>Fitbit</a:t>
            </a:r>
            <a:r>
              <a:rPr lang="en-US" sz="500" dirty="0"/>
              <a:t> products on our website, and retargeting cookies, to present you with </a:t>
            </a:r>
            <a:r>
              <a:rPr lang="en-US" sz="500" dirty="0" err="1"/>
              <a:t>Fitbit</a:t>
            </a:r>
            <a:r>
              <a:rPr lang="en-US" sz="500" dirty="0"/>
              <a:t> advertising on other websites based on your interaction on </a:t>
            </a:r>
            <a:r>
              <a:rPr lang="en-US" sz="500" dirty="0" err="1"/>
              <a:t>Fitbit’s</a:t>
            </a:r>
            <a:r>
              <a:rPr lang="en-US" sz="500" dirty="0"/>
              <a:t> site.</a:t>
            </a:r>
          </a:p>
          <a:p>
            <a:pPr>
              <a:lnSpc>
                <a:spcPct val="70000"/>
              </a:lnSpc>
            </a:pPr>
            <a:endParaRPr lang="en-US" sz="500" dirty="0"/>
          </a:p>
          <a:p>
            <a:pPr>
              <a:lnSpc>
                <a:spcPct val="70000"/>
              </a:lnSpc>
            </a:pPr>
            <a:r>
              <a:rPr lang="en-US" sz="500" dirty="0"/>
              <a:t>Social media tools, like widgets and plug-ins, are used so you can share information from </a:t>
            </a:r>
            <a:r>
              <a:rPr lang="en-US" sz="500" dirty="0" err="1"/>
              <a:t>Fitbit</a:t>
            </a:r>
            <a:r>
              <a:rPr lang="en-US" sz="500" dirty="0"/>
              <a:t> on other sites such Facebook and Twitter. These interactive mini-programs collect your IP address, record the pages you visit on </a:t>
            </a:r>
            <a:r>
              <a:rPr lang="en-US" sz="500" dirty="0" err="1"/>
              <a:t>Fitbit</a:t>
            </a:r>
            <a:r>
              <a:rPr lang="en-US" sz="500" dirty="0"/>
              <a:t>, and set cookies that will enable the widget to function properly. Your interactions with these widgets are governed by the privacy policy of the company providing them, not by </a:t>
            </a:r>
            <a:r>
              <a:rPr lang="en-US" sz="500" dirty="0" err="1"/>
              <a:t>Fitbit’s</a:t>
            </a:r>
            <a:r>
              <a:rPr lang="en-US" sz="500" dirty="0"/>
              <a:t> Privacy Policy. We also use the Facebook and Twitter pixel tags to help us understand how effective our marketing is on those sites.</a:t>
            </a:r>
          </a:p>
          <a:p>
            <a:pPr>
              <a:lnSpc>
                <a:spcPct val="70000"/>
              </a:lnSpc>
            </a:pPr>
            <a:endParaRPr lang="en-US" sz="500" dirty="0"/>
          </a:p>
          <a:p>
            <a:pPr>
              <a:lnSpc>
                <a:spcPct val="70000"/>
              </a:lnSpc>
            </a:pPr>
            <a:r>
              <a:rPr lang="en-US" sz="500" dirty="0"/>
              <a:t>Does </a:t>
            </a:r>
            <a:r>
              <a:rPr lang="en-US" sz="500" dirty="0" err="1"/>
              <a:t>Fitbit</a:t>
            </a:r>
            <a:r>
              <a:rPr lang="en-US" sz="500" dirty="0"/>
              <a:t> Honor “Do Not Track” Signals</a:t>
            </a:r>
          </a:p>
          <a:p>
            <a:pPr>
              <a:lnSpc>
                <a:spcPct val="70000"/>
              </a:lnSpc>
            </a:pPr>
            <a:endParaRPr lang="en-US" sz="500" dirty="0"/>
          </a:p>
          <a:p>
            <a:pPr>
              <a:lnSpc>
                <a:spcPct val="70000"/>
              </a:lnSpc>
            </a:pPr>
            <a:r>
              <a:rPr lang="en-US" sz="500" dirty="0"/>
              <a:t>Although we would like to honor the browsers set with a “Do Not Track” signal, we are currently unable to honor those signals. We believe that consumers should exercise choice regarding the collection of this type of data, which is why we disclose the cookies used and provide links to opt-out of those collection practices below.</a:t>
            </a:r>
          </a:p>
          <a:p>
            <a:pPr>
              <a:lnSpc>
                <a:spcPct val="70000"/>
              </a:lnSpc>
            </a:pPr>
            <a:endParaRPr lang="en-US" sz="500" dirty="0"/>
          </a:p>
          <a:p>
            <a:pPr>
              <a:lnSpc>
                <a:spcPct val="70000"/>
              </a:lnSpc>
            </a:pPr>
            <a:r>
              <a:rPr lang="en-US" sz="500" dirty="0"/>
              <a:t>We use the following cookies and data analytics platforms:</a:t>
            </a:r>
          </a:p>
          <a:p>
            <a:pPr>
              <a:lnSpc>
                <a:spcPct val="70000"/>
              </a:lnSpc>
            </a:pPr>
            <a:endParaRPr lang="en-US" sz="500" dirty="0"/>
          </a:p>
          <a:p>
            <a:pPr>
              <a:lnSpc>
                <a:spcPct val="70000"/>
              </a:lnSpc>
            </a:pPr>
            <a:r>
              <a:rPr lang="en-US" sz="500" dirty="0"/>
              <a:t>Cookies:</a:t>
            </a:r>
          </a:p>
          <a:p>
            <a:pPr>
              <a:lnSpc>
                <a:spcPct val="70000"/>
              </a:lnSpc>
            </a:pPr>
            <a:endParaRPr lang="en-US" sz="500" dirty="0"/>
          </a:p>
          <a:p>
            <a:pPr>
              <a:lnSpc>
                <a:spcPct val="70000"/>
              </a:lnSpc>
            </a:pPr>
            <a:r>
              <a:rPr lang="en-US" sz="500" dirty="0" err="1"/>
              <a:t>ApNexus</a:t>
            </a:r>
            <a:r>
              <a:rPr lang="en-US" sz="500" dirty="0"/>
              <a:t>: The </a:t>
            </a:r>
            <a:r>
              <a:rPr lang="en-US" sz="500" dirty="0" err="1"/>
              <a:t>ApNexus</a:t>
            </a:r>
            <a:r>
              <a:rPr lang="en-US" sz="500" dirty="0"/>
              <a:t> Cookies page provides information about their cookie and gives you the option to opt out-of this program.</a:t>
            </a:r>
          </a:p>
          <a:p>
            <a:pPr>
              <a:lnSpc>
                <a:spcPct val="70000"/>
              </a:lnSpc>
            </a:pPr>
            <a:r>
              <a:rPr lang="en-US" sz="500" dirty="0" err="1"/>
              <a:t>DataXu</a:t>
            </a:r>
            <a:r>
              <a:rPr lang="en-US" sz="500" dirty="0"/>
              <a:t>: The </a:t>
            </a:r>
            <a:r>
              <a:rPr lang="en-US" sz="500" dirty="0" err="1"/>
              <a:t>DataXu</a:t>
            </a:r>
            <a:r>
              <a:rPr lang="en-US" sz="500" dirty="0"/>
              <a:t> Data Collection for our Platform page explains their privacy practices and gives you the option to opt-out of this program.</a:t>
            </a:r>
          </a:p>
          <a:p>
            <a:pPr>
              <a:lnSpc>
                <a:spcPct val="70000"/>
              </a:lnSpc>
            </a:pPr>
            <a:r>
              <a:rPr lang="en-US" sz="500" dirty="0"/>
              <a:t>DoubleClick and DoubleClick Floodlight: This cookie and web beacon is owned by Google. You can adjust Google's use of cookies by visiting Google's Ads Settings. You may permanently opt-out of the Google DoubleClick cookie.</a:t>
            </a:r>
          </a:p>
          <a:p>
            <a:pPr>
              <a:lnSpc>
                <a:spcPct val="70000"/>
              </a:lnSpc>
            </a:pPr>
            <a:r>
              <a:rPr lang="en-US" sz="500" dirty="0"/>
              <a:t>Google </a:t>
            </a:r>
            <a:r>
              <a:rPr lang="en-US" sz="500" dirty="0" err="1"/>
              <a:t>Adwords</a:t>
            </a:r>
            <a:r>
              <a:rPr lang="en-US" sz="500" dirty="0"/>
              <a:t> Conversion: You can adjust the Google Ads Settings and opt-out of this program.</a:t>
            </a:r>
          </a:p>
          <a:p>
            <a:pPr>
              <a:lnSpc>
                <a:spcPct val="70000"/>
              </a:lnSpc>
            </a:pPr>
            <a:r>
              <a:rPr lang="en-US" sz="500" dirty="0"/>
              <a:t>Data Analytics:</a:t>
            </a:r>
          </a:p>
          <a:p>
            <a:pPr>
              <a:lnSpc>
                <a:spcPct val="70000"/>
              </a:lnSpc>
            </a:pPr>
            <a:endParaRPr lang="en-US" sz="500" dirty="0"/>
          </a:p>
          <a:p>
            <a:pPr>
              <a:lnSpc>
                <a:spcPct val="70000"/>
              </a:lnSpc>
            </a:pPr>
            <a:r>
              <a:rPr lang="en-US" sz="500" dirty="0" err="1"/>
              <a:t>Mixpanel</a:t>
            </a:r>
            <a:r>
              <a:rPr lang="en-US" sz="500" dirty="0"/>
              <a:t>: We use </a:t>
            </a:r>
            <a:r>
              <a:rPr lang="en-US" sz="500" dirty="0" err="1"/>
              <a:t>Mixpanel</a:t>
            </a:r>
            <a:r>
              <a:rPr lang="en-US" sz="500" dirty="0"/>
              <a:t> as our primary analytics tool to understand how our customers use the </a:t>
            </a:r>
            <a:r>
              <a:rPr lang="en-US" sz="500" dirty="0" err="1"/>
              <a:t>Fitbit</a:t>
            </a:r>
            <a:r>
              <a:rPr lang="en-US" sz="500" dirty="0"/>
              <a:t> Services and </a:t>
            </a:r>
            <a:r>
              <a:rPr lang="en-US" sz="500" dirty="0" err="1"/>
              <a:t>Mixpanel</a:t>
            </a:r>
            <a:r>
              <a:rPr lang="en-US" sz="500" dirty="0"/>
              <a:t> People to contact you about the use of our product, for example, to contact you if you have trouble syncing your Device. You can read the </a:t>
            </a:r>
            <a:r>
              <a:rPr lang="en-US" sz="500" dirty="0" err="1"/>
              <a:t>MixPanel</a:t>
            </a:r>
            <a:r>
              <a:rPr lang="en-US" sz="500" dirty="0"/>
              <a:t> Privacy Policy and opt-out.</a:t>
            </a:r>
          </a:p>
          <a:p>
            <a:pPr>
              <a:lnSpc>
                <a:spcPct val="70000"/>
              </a:lnSpc>
            </a:pPr>
            <a:r>
              <a:rPr lang="en-US" sz="500" dirty="0"/>
              <a:t>We use Google Analytics and </a:t>
            </a:r>
            <a:r>
              <a:rPr lang="en-US" sz="500" dirty="0" err="1"/>
              <a:t>Optimizely</a:t>
            </a:r>
            <a:r>
              <a:rPr lang="en-US" sz="500" dirty="0"/>
              <a:t> analytics cookies allow us to see how you use our services so we can improve your experience. We encourage you to read the Google Privacy Policy. If you prefer to not have data reported by Google Analytics, you can install the Google Analytics Opt-out Browser Add- on. Likewise, you can read the </a:t>
            </a:r>
            <a:r>
              <a:rPr lang="en-US" sz="500" dirty="0" err="1"/>
              <a:t>Optimizely</a:t>
            </a:r>
            <a:r>
              <a:rPr lang="en-US" sz="500" dirty="0"/>
              <a:t> Privacy Policy and opt out.</a:t>
            </a:r>
          </a:p>
        </p:txBody>
      </p:sp>
      <p:pic>
        <p:nvPicPr>
          <p:cNvPr id="5" name="Picture 4"/>
          <p:cNvPicPr>
            <a:picLocks noChangeAspect="1"/>
          </p:cNvPicPr>
          <p:nvPr/>
        </p:nvPicPr>
        <p:blipFill rotWithShape="1">
          <a:blip r:embed="rId2"/>
          <a:srcRect t="14966" r="2443" b="7089"/>
          <a:stretch/>
        </p:blipFill>
        <p:spPr>
          <a:xfrm>
            <a:off x="5418523" y="4265830"/>
            <a:ext cx="3483507" cy="1541123"/>
          </a:xfrm>
          <a:prstGeom prst="rect">
            <a:avLst/>
          </a:prstGeom>
        </p:spPr>
      </p:pic>
      <p:sp>
        <p:nvSpPr>
          <p:cNvPr id="6" name="TextBox 5"/>
          <p:cNvSpPr txBox="1"/>
          <p:nvPr/>
        </p:nvSpPr>
        <p:spPr>
          <a:xfrm>
            <a:off x="1" y="5856526"/>
            <a:ext cx="5129146" cy="1015663"/>
          </a:xfrm>
          <a:prstGeom prst="rect">
            <a:avLst/>
          </a:prstGeom>
          <a:noFill/>
        </p:spPr>
        <p:txBody>
          <a:bodyPr wrap="square" rtlCol="0">
            <a:spAutoFit/>
          </a:bodyPr>
          <a:lstStyle/>
          <a:p>
            <a:r>
              <a:rPr lang="en-US" sz="1000" dirty="0" smtClean="0"/>
              <a:t>Privacy policy from </a:t>
            </a:r>
            <a:r>
              <a:rPr lang="en-US" sz="1000" dirty="0" smtClean="0">
                <a:hlinkClick r:id="rId3"/>
              </a:rPr>
              <a:t>Fitbit</a:t>
            </a:r>
            <a:endParaRPr lang="en-US" sz="1000" dirty="0" smtClean="0"/>
          </a:p>
          <a:p>
            <a:r>
              <a:rPr lang="en-US" sz="1000" dirty="0" smtClean="0"/>
              <a:t>Image </a:t>
            </a:r>
            <a:r>
              <a:rPr lang="de-DE" sz="1000" dirty="0" smtClean="0"/>
              <a:t>© Gil-</a:t>
            </a:r>
            <a:r>
              <a:rPr lang="en-US" sz="1000" dirty="0" err="1" smtClean="0"/>
              <a:t>Castiñeira</a:t>
            </a:r>
            <a:r>
              <a:rPr lang="en-US" sz="1000" dirty="0" smtClean="0"/>
              <a:t> et al. [1]</a:t>
            </a:r>
          </a:p>
          <a:p>
            <a:r>
              <a:rPr lang="en-US" sz="1000" dirty="0" smtClean="0"/>
              <a:t>[1] F</a:t>
            </a:r>
            <a:r>
              <a:rPr lang="en-US" sz="1000" dirty="0"/>
              <a:t>. Gil-</a:t>
            </a:r>
            <a:r>
              <a:rPr lang="en-US" sz="1000" dirty="0" err="1"/>
              <a:t>Castiñeira</a:t>
            </a:r>
            <a:r>
              <a:rPr lang="en-US" sz="1000" dirty="0"/>
              <a:t>, A. </a:t>
            </a:r>
            <a:r>
              <a:rPr lang="en-US" sz="1000" dirty="0" err="1"/>
              <a:t>Fernández-López</a:t>
            </a:r>
            <a:r>
              <a:rPr lang="en-US" sz="1000" dirty="0"/>
              <a:t>, C. L. Bravo, N. Cid-</a:t>
            </a:r>
            <a:r>
              <a:rPr lang="en-US" sz="1000" dirty="0" err="1"/>
              <a:t>Vieytes</a:t>
            </a:r>
            <a:r>
              <a:rPr lang="en-US" sz="1000" dirty="0"/>
              <a:t>, D. </a:t>
            </a:r>
            <a:r>
              <a:rPr lang="en-US" sz="1000" dirty="0" err="1"/>
              <a:t>Conde-Lagoa</a:t>
            </a:r>
            <a:r>
              <a:rPr lang="en-US" sz="1000" dirty="0"/>
              <a:t>, E. Costa-Montenegro, and F. J. González-</a:t>
            </a:r>
            <a:r>
              <a:rPr lang="en-US" sz="1000" dirty="0" err="1"/>
              <a:t>Castaño</a:t>
            </a:r>
            <a:r>
              <a:rPr lang="en-US" sz="1000" dirty="0"/>
              <a:t>, “</a:t>
            </a:r>
            <a:r>
              <a:rPr lang="en-US" sz="1000" dirty="0" err="1"/>
              <a:t>RunWithUs</a:t>
            </a:r>
            <a:r>
              <a:rPr lang="en-US" sz="1000" dirty="0"/>
              <a:t>: A Social Sports Application in the Ubiquitous Oulu Environment,” in </a:t>
            </a:r>
            <a:r>
              <a:rPr lang="en-US" sz="1000" i="1" dirty="0"/>
              <a:t>Proceedings of the 10th International Conference on Mobile and Ubiquitous Multimedia</a:t>
            </a:r>
            <a:r>
              <a:rPr lang="en-US" sz="1000" dirty="0"/>
              <a:t>, New York, NY, USA, 2011, pp. 195–204</a:t>
            </a:r>
            <a:r>
              <a:rPr lang="en-US" sz="1000" dirty="0" smtClean="0"/>
              <a:t>.</a:t>
            </a:r>
            <a:endParaRPr lang="en-US" sz="1000" dirty="0"/>
          </a:p>
        </p:txBody>
      </p:sp>
      <p:sp>
        <p:nvSpPr>
          <p:cNvPr id="8" name="Slide Number Placeholder 7"/>
          <p:cNvSpPr>
            <a:spLocks noGrp="1"/>
          </p:cNvSpPr>
          <p:nvPr>
            <p:ph type="sldNum" sz="quarter" idx="12"/>
          </p:nvPr>
        </p:nvSpPr>
        <p:spPr/>
        <p:txBody>
          <a:bodyPr/>
          <a:lstStyle/>
          <a:p>
            <a:fld id="{2066355A-084C-D24E-9AD2-7E4FC41EA627}" type="slidenum">
              <a:rPr lang="en-US" smtClean="0"/>
              <a:pPr/>
              <a:t>103</a:t>
            </a:fld>
            <a:endParaRPr lang="en-US" dirty="0"/>
          </a:p>
        </p:txBody>
      </p:sp>
    </p:spTree>
    <p:extLst>
      <p:ext uri="{BB962C8B-B14F-4D97-AF65-F5344CB8AC3E}">
        <p14:creationId xmlns:p14="http://schemas.microsoft.com/office/powerpoint/2010/main" xmlns="" val="28935174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Open </a:t>
            </a:r>
            <a:r>
              <a:rPr lang="en-GB" dirty="0" smtClean="0"/>
              <a:t>Data</a:t>
            </a:r>
            <a:endParaRPr lang="en-US" dirty="0"/>
          </a:p>
        </p:txBody>
      </p:sp>
      <p:sp>
        <p:nvSpPr>
          <p:cNvPr id="4" name="Text Placeholder 3"/>
          <p:cNvSpPr>
            <a:spLocks noGrp="1"/>
          </p:cNvSpPr>
          <p:nvPr>
            <p:ph type="body" idx="1"/>
          </p:nvPr>
        </p:nvSpPr>
        <p:spPr/>
        <p:txBody>
          <a:bodyPr/>
          <a:lstStyle/>
          <a:p>
            <a:endParaRPr lang="en-US"/>
          </a:p>
        </p:txBody>
      </p:sp>
      <p:sp>
        <p:nvSpPr>
          <p:cNvPr id="5" name="TextBox 4"/>
          <p:cNvSpPr txBox="1"/>
          <p:nvPr/>
        </p:nvSpPr>
        <p:spPr>
          <a:xfrm>
            <a:off x="1781805" y="6611779"/>
            <a:ext cx="7417415" cy="246221"/>
          </a:xfrm>
          <a:prstGeom prst="rect">
            <a:avLst/>
          </a:prstGeom>
          <a:noFill/>
        </p:spPr>
        <p:txBody>
          <a:bodyPr wrap="none" rtlCol="0">
            <a:spAutoFit/>
          </a:bodyPr>
          <a:lstStyle/>
          <a:p>
            <a:r>
              <a:rPr lang="en-US" sz="1000" dirty="0"/>
              <a:t>Linking Open Data cloud diagram 2014, by Max </a:t>
            </a:r>
            <a:r>
              <a:rPr lang="en-US" sz="1000" dirty="0" err="1"/>
              <a:t>Schmachtenberg</a:t>
            </a:r>
            <a:r>
              <a:rPr lang="en-US" sz="1000" dirty="0"/>
              <a:t>, Christian </a:t>
            </a:r>
            <a:r>
              <a:rPr lang="en-US" sz="1000" dirty="0" err="1"/>
              <a:t>Bizer</a:t>
            </a:r>
            <a:r>
              <a:rPr lang="en-US" sz="1000" dirty="0"/>
              <a:t>, </a:t>
            </a:r>
            <a:r>
              <a:rPr lang="en-US" sz="1000" dirty="0" err="1"/>
              <a:t>Anja</a:t>
            </a:r>
            <a:r>
              <a:rPr lang="en-US" sz="1000" dirty="0"/>
              <a:t> </a:t>
            </a:r>
            <a:r>
              <a:rPr lang="en-US" sz="1000" dirty="0" err="1"/>
              <a:t>Jentzsch</a:t>
            </a:r>
            <a:r>
              <a:rPr lang="en-US" sz="1000" dirty="0"/>
              <a:t> and Richard </a:t>
            </a:r>
            <a:r>
              <a:rPr lang="en-US" sz="1000" dirty="0" err="1"/>
              <a:t>Cyganiak</a:t>
            </a:r>
            <a:r>
              <a:rPr lang="en-US" sz="1000" dirty="0"/>
              <a:t>. http://</a:t>
            </a:r>
            <a:r>
              <a:rPr lang="en-US" sz="1000" dirty="0" err="1"/>
              <a:t>lod-cloud.net</a:t>
            </a:r>
            <a:r>
              <a:rPr lang="en-US" sz="1000" dirty="0"/>
              <a:t>/</a:t>
            </a:r>
          </a:p>
        </p:txBody>
      </p:sp>
      <p:pic>
        <p:nvPicPr>
          <p:cNvPr id="6" name="Picture 5"/>
          <p:cNvPicPr>
            <a:picLocks noChangeAspect="1"/>
          </p:cNvPicPr>
          <p:nvPr/>
        </p:nvPicPr>
        <p:blipFill rotWithShape="1">
          <a:blip r:embed="rId2"/>
          <a:srcRect t="8410" b="3019"/>
          <a:stretch/>
        </p:blipFill>
        <p:spPr>
          <a:xfrm>
            <a:off x="0" y="0"/>
            <a:ext cx="9144000" cy="5301403"/>
          </a:xfrm>
          <a:prstGeom prst="rect">
            <a:avLst/>
          </a:prstGeom>
        </p:spPr>
      </p:pic>
    </p:spTree>
    <p:extLst>
      <p:ext uri="{BB962C8B-B14F-4D97-AF65-F5344CB8AC3E}">
        <p14:creationId xmlns:p14="http://schemas.microsoft.com/office/powerpoint/2010/main" xmlns="" val="304470943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Open Data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1551445124"/>
              </p:ext>
            </p:extLst>
          </p:nvPr>
        </p:nvGraphicFramePr>
        <p:xfrm>
          <a:off x="457200" y="1600200"/>
          <a:ext cx="8229600" cy="128016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Third parties</a:t>
                      </a:r>
                      <a:endParaRPr lang="en-US" sz="2400" b="1" dirty="0"/>
                    </a:p>
                  </a:txBody>
                  <a:tcPr/>
                </a:tc>
                <a:tc>
                  <a:txBody>
                    <a:bodyPr/>
                    <a:lstStyle/>
                    <a:p>
                      <a:r>
                        <a:rPr lang="en-US" sz="2400" dirty="0" smtClean="0"/>
                        <a:t>Published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2289542736"/>
              </p:ext>
            </p:extLst>
          </p:nvPr>
        </p:nvGraphicFramePr>
        <p:xfrm>
          <a:off x="457200" y="3655841"/>
          <a:ext cx="8229600" cy="164592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Location, Body &amp; Mind,</a:t>
                      </a:r>
                      <a:r>
                        <a:rPr lang="en-US" sz="2400" b="1" baseline="0" dirty="0" smtClean="0"/>
                        <a:t> </a:t>
                      </a:r>
                      <a:r>
                        <a:rPr lang="en-US" sz="2400" b="1" dirty="0" smtClean="0"/>
                        <a:t>Behavior &amp; Action</a:t>
                      </a:r>
                    </a:p>
                    <a:p>
                      <a:pPr marL="342900" marR="0" indent="-342900" algn="l" defTabSz="457200" rtl="0" eaLnBrk="1" fontAlgn="auto" latinLnBrk="0" hangingPunct="1">
                        <a:lnSpc>
                          <a:spcPct val="100000"/>
                        </a:lnSpc>
                        <a:spcBef>
                          <a:spcPts val="0"/>
                        </a:spcBef>
                        <a:spcAft>
                          <a:spcPts val="0"/>
                        </a:spcAft>
                        <a:buClrTx/>
                        <a:buSzTx/>
                        <a:buFont typeface="Arial"/>
                        <a:buChar char="•"/>
                        <a:tabLst/>
                        <a:defRPr/>
                      </a:pPr>
                      <a:r>
                        <a:rPr lang="en-US" sz="2400" b="0" dirty="0" smtClean="0"/>
                        <a:t>Emergency calls in NL</a:t>
                      </a:r>
                    </a:p>
                  </a:txBody>
                  <a:tcPr/>
                </a:tc>
                <a:tc>
                  <a:txBody>
                    <a:bodyPr/>
                    <a:lstStyle/>
                    <a:p>
                      <a:pPr marL="285750" indent="-285750">
                        <a:buFont typeface="Arial"/>
                        <a:buChar char="•"/>
                      </a:pPr>
                      <a:r>
                        <a:rPr lang="en-US" sz="2400" dirty="0" smtClean="0"/>
                        <a:t>Obfuscation</a:t>
                      </a:r>
                    </a:p>
                    <a:p>
                      <a:pPr marL="285750" indent="-285750">
                        <a:buFont typeface="Arial"/>
                        <a:buChar char="•"/>
                      </a:pPr>
                      <a:r>
                        <a:rPr lang="en-US" sz="2400" dirty="0" smtClean="0"/>
                        <a:t>Anonymization</a:t>
                      </a:r>
                    </a:p>
                    <a:p>
                      <a:pPr marL="285750" indent="-285750">
                        <a:buFont typeface="Arial"/>
                        <a:buChar char="•"/>
                      </a:pPr>
                      <a:r>
                        <a:rPr lang="en-US" sz="2400" dirty="0" smtClean="0"/>
                        <a:t>Aggregation</a:t>
                      </a:r>
                      <a:endParaRPr lang="en-US" sz="2400" dirty="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105</a:t>
            </a:fld>
            <a:endParaRPr lang="en-US" dirty="0"/>
          </a:p>
        </p:txBody>
      </p:sp>
    </p:spTree>
    <p:extLst>
      <p:ext uri="{BB962C8B-B14F-4D97-AF65-F5344CB8AC3E}">
        <p14:creationId xmlns:p14="http://schemas.microsoft.com/office/powerpoint/2010/main" xmlns="" val="20782340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Aggregation</a:t>
            </a:r>
            <a:endParaRPr lang="en-US" dirty="0"/>
          </a:p>
        </p:txBody>
      </p:sp>
      <p:sp>
        <p:nvSpPr>
          <p:cNvPr id="3" name="Content Placeholder 2"/>
          <p:cNvSpPr>
            <a:spLocks noGrp="1"/>
          </p:cNvSpPr>
          <p:nvPr>
            <p:ph idx="1"/>
          </p:nvPr>
        </p:nvSpPr>
        <p:spPr/>
        <p:txBody>
          <a:bodyPr>
            <a:normAutofit/>
          </a:bodyPr>
          <a:lstStyle/>
          <a:p>
            <a:r>
              <a:rPr lang="en-US" sz="2800" dirty="0" smtClean="0"/>
              <a:t>Goal: cannot identify individuals in open data</a:t>
            </a:r>
          </a:p>
          <a:p>
            <a:r>
              <a:rPr lang="en-US" sz="2800" dirty="0" smtClean="0"/>
              <a:t>Aggregate over time </a:t>
            </a:r>
            <a:r>
              <a:rPr lang="en-US" sz="2800" dirty="0"/>
              <a:t>periods, individuals, or geographic </a:t>
            </a:r>
            <a:r>
              <a:rPr lang="en-US" sz="2800" dirty="0" smtClean="0"/>
              <a:t>areas</a:t>
            </a:r>
          </a:p>
          <a:p>
            <a:r>
              <a:rPr lang="en-US" sz="2800" dirty="0" smtClean="0"/>
              <a:t>Hide raw data from service provider using cryptographic protocols</a:t>
            </a:r>
            <a:endParaRPr lang="en-US" sz="2800" dirty="0"/>
          </a:p>
          <a:p>
            <a:endParaRPr lang="en-US" sz="2800" dirty="0"/>
          </a:p>
        </p:txBody>
      </p:sp>
      <p:sp>
        <p:nvSpPr>
          <p:cNvPr id="4" name="TextBox 3"/>
          <p:cNvSpPr txBox="1"/>
          <p:nvPr/>
        </p:nvSpPr>
        <p:spPr>
          <a:xfrm>
            <a:off x="0" y="6479498"/>
            <a:ext cx="9144000" cy="400110"/>
          </a:xfrm>
          <a:prstGeom prst="rect">
            <a:avLst/>
          </a:prstGeom>
          <a:noFill/>
        </p:spPr>
        <p:txBody>
          <a:bodyPr wrap="square" rtlCol="0">
            <a:spAutoFit/>
          </a:bodyPr>
          <a:lstStyle/>
          <a:p>
            <a:r>
              <a:rPr lang="en-US" sz="1000" dirty="0" smtClean="0"/>
              <a:t>[1] C</a:t>
            </a:r>
            <a:r>
              <a:rPr lang="en-US" sz="1000" dirty="0"/>
              <a:t>. </a:t>
            </a:r>
            <a:r>
              <a:rPr lang="en-US" sz="1000" dirty="0" err="1"/>
              <a:t>Patsakis</a:t>
            </a:r>
            <a:r>
              <a:rPr lang="en-US" sz="1000" dirty="0"/>
              <a:t>, P. Laird, M. Clear, M. </a:t>
            </a:r>
            <a:r>
              <a:rPr lang="en-US" sz="1000" dirty="0" err="1"/>
              <a:t>Bouroche</a:t>
            </a:r>
            <a:r>
              <a:rPr lang="en-US" sz="1000" dirty="0"/>
              <a:t>, and </a:t>
            </a:r>
            <a:r>
              <a:rPr lang="en-US" sz="1000" dirty="0" smtClean="0"/>
              <a:t>A</a:t>
            </a:r>
            <a:r>
              <a:rPr lang="en-US" sz="1000" dirty="0"/>
              <a:t>. </a:t>
            </a:r>
            <a:r>
              <a:rPr lang="en-US" sz="1000" dirty="0" err="1"/>
              <a:t>Solanas</a:t>
            </a:r>
            <a:r>
              <a:rPr lang="en-US" sz="1000" dirty="0" smtClean="0"/>
              <a:t>, “</a:t>
            </a:r>
            <a:r>
              <a:rPr lang="en-US" sz="1000" dirty="0"/>
              <a:t>Interoperable privacy-aware e-participation within smart cities,” </a:t>
            </a:r>
            <a:r>
              <a:rPr lang="en-US" sz="1000" i="1" dirty="0" smtClean="0"/>
              <a:t>IEEE Computer</a:t>
            </a:r>
            <a:r>
              <a:rPr lang="en-US" sz="1000" dirty="0"/>
              <a:t>, vol. 48, no. 1, pp. 52–58, 2015.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106</a:t>
            </a:fld>
            <a:endParaRPr lang="en-US" dirty="0"/>
          </a:p>
        </p:txBody>
      </p:sp>
    </p:spTree>
    <p:extLst>
      <p:ext uri="{BB962C8B-B14F-4D97-AF65-F5344CB8AC3E}">
        <p14:creationId xmlns:p14="http://schemas.microsoft.com/office/powerpoint/2010/main" xmlns="" val="101138308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Obfuscation</a:t>
            </a:r>
            <a:endParaRPr lang="en-US" dirty="0"/>
          </a:p>
        </p:txBody>
      </p:sp>
      <p:sp>
        <p:nvSpPr>
          <p:cNvPr id="3" name="Content Placeholder 2"/>
          <p:cNvSpPr>
            <a:spLocks noGrp="1"/>
          </p:cNvSpPr>
          <p:nvPr>
            <p:ph idx="1"/>
          </p:nvPr>
        </p:nvSpPr>
        <p:spPr/>
        <p:txBody>
          <a:bodyPr>
            <a:normAutofit/>
          </a:bodyPr>
          <a:lstStyle/>
          <a:p>
            <a:r>
              <a:rPr lang="en-US" sz="2800" dirty="0" smtClean="0"/>
              <a:t>Goal: change data values to make re-identification harder</a:t>
            </a:r>
          </a:p>
          <a:p>
            <a:r>
              <a:rPr lang="en-US" sz="2800" b="1" dirty="0" smtClean="0"/>
              <a:t>K-anonymity</a:t>
            </a:r>
          </a:p>
          <a:p>
            <a:pPr lvl="1"/>
            <a:r>
              <a:rPr lang="en-US" sz="2400" dirty="0" smtClean="0"/>
              <a:t>Modify database until each row is indistinguishable among k rows </a:t>
            </a:r>
            <a:r>
              <a:rPr lang="en-US" sz="2400" dirty="0" err="1" smtClean="0"/>
              <a:t>w.r.t</a:t>
            </a:r>
            <a:r>
              <a:rPr lang="en-US" sz="2400" dirty="0" smtClean="0"/>
              <a:t> potential identifiers</a:t>
            </a:r>
          </a:p>
          <a:p>
            <a:pPr lvl="1"/>
            <a:r>
              <a:rPr lang="en-US" sz="2400" dirty="0" smtClean="0"/>
              <a:t>Many improvements: l-diversity, m-invariance, etc.</a:t>
            </a:r>
          </a:p>
          <a:p>
            <a:r>
              <a:rPr lang="en-US" sz="2800" b="1" dirty="0" smtClean="0"/>
              <a:t>Differential privacy</a:t>
            </a:r>
          </a:p>
          <a:p>
            <a:pPr lvl="1"/>
            <a:r>
              <a:rPr lang="en-US" sz="2400" dirty="0" smtClean="0"/>
              <a:t>Add noise to database queries so that responses are indistinguishable if two databases differ in single user</a:t>
            </a:r>
            <a:endParaRPr lang="en-US" sz="2400" dirty="0"/>
          </a:p>
        </p:txBody>
      </p:sp>
      <p:sp>
        <p:nvSpPr>
          <p:cNvPr id="4" name="TextBox 3"/>
          <p:cNvSpPr txBox="1"/>
          <p:nvPr/>
        </p:nvSpPr>
        <p:spPr>
          <a:xfrm>
            <a:off x="0" y="6442094"/>
            <a:ext cx="8562047" cy="400110"/>
          </a:xfrm>
          <a:prstGeom prst="rect">
            <a:avLst/>
          </a:prstGeom>
          <a:noFill/>
        </p:spPr>
        <p:txBody>
          <a:bodyPr wrap="none" rtlCol="0">
            <a:spAutoFit/>
          </a:bodyPr>
          <a:lstStyle/>
          <a:p>
            <a:r>
              <a:rPr lang="en-US" sz="1000" dirty="0" smtClean="0"/>
              <a:t>[1] L</a:t>
            </a:r>
            <a:r>
              <a:rPr lang="en-US" sz="1000" dirty="0"/>
              <a:t>. Sweeney, “k-anonymity: a model for protecting privacy,” </a:t>
            </a:r>
            <a:r>
              <a:rPr lang="en-US" sz="1000" i="1" dirty="0" smtClean="0"/>
              <a:t>Intl</a:t>
            </a:r>
            <a:r>
              <a:rPr lang="en-US" sz="1000" i="1" dirty="0"/>
              <a:t>. </a:t>
            </a:r>
            <a:r>
              <a:rPr lang="en-US" sz="1000" i="1" dirty="0" err="1"/>
              <a:t>Jnl</a:t>
            </a:r>
            <a:r>
              <a:rPr lang="en-US" sz="1000" i="1" dirty="0"/>
              <a:t>. of Uncertainty, Fuzziness and Knowledge-Based </a:t>
            </a:r>
            <a:r>
              <a:rPr lang="en-US" sz="1000" dirty="0" smtClean="0"/>
              <a:t> </a:t>
            </a:r>
            <a:r>
              <a:rPr lang="en-US" sz="1000" i="1" dirty="0" smtClean="0"/>
              <a:t>Systems</a:t>
            </a:r>
            <a:r>
              <a:rPr lang="en-US" sz="1000" dirty="0"/>
              <a:t>, vol. 10, no. 5, pp. 557–570, 2002. </a:t>
            </a:r>
            <a:endParaRPr lang="en-US" sz="1000" dirty="0" smtClean="0"/>
          </a:p>
          <a:p>
            <a:r>
              <a:rPr lang="en-US" sz="1000" dirty="0" smtClean="0"/>
              <a:t>[2] C</a:t>
            </a:r>
            <a:r>
              <a:rPr lang="en-US" sz="1000" dirty="0"/>
              <a:t>. </a:t>
            </a:r>
            <a:r>
              <a:rPr lang="en-US" sz="1000" dirty="0" err="1"/>
              <a:t>Dwork</a:t>
            </a:r>
            <a:r>
              <a:rPr lang="en-US" sz="1000" dirty="0"/>
              <a:t> and A. Roth, </a:t>
            </a:r>
            <a:r>
              <a:rPr lang="en-US" sz="1000" i="1" dirty="0"/>
              <a:t>The Algorithmic Foundations of Differential Privacy</a:t>
            </a:r>
            <a:r>
              <a:rPr lang="en-US" sz="1000" dirty="0"/>
              <a:t>. Now Publishers, 2014.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107</a:t>
            </a:fld>
            <a:endParaRPr lang="en-US" dirty="0"/>
          </a:p>
        </p:txBody>
      </p:sp>
    </p:spTree>
    <p:extLst>
      <p:ext uri="{BB962C8B-B14F-4D97-AF65-F5344CB8AC3E}">
        <p14:creationId xmlns:p14="http://schemas.microsoft.com/office/powerpoint/2010/main" xmlns="" val="59790571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State of the </a:t>
            </a:r>
            <a:r>
              <a:rPr lang="en-GB" dirty="0" smtClean="0"/>
              <a:t>art</a:t>
            </a:r>
            <a:endParaRPr lang="en-US" dirty="0"/>
          </a:p>
        </p:txBody>
      </p:sp>
      <p:pic>
        <p:nvPicPr>
          <p:cNvPr id="4" name="almere_straatkubus.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457199" y="2174714"/>
            <a:ext cx="8229601" cy="4437065"/>
          </a:xfrm>
        </p:spPr>
      </p:pic>
      <p:sp>
        <p:nvSpPr>
          <p:cNvPr id="5" name="TextBox 4"/>
          <p:cNvSpPr txBox="1"/>
          <p:nvPr/>
        </p:nvSpPr>
        <p:spPr>
          <a:xfrm>
            <a:off x="5649571" y="6611779"/>
            <a:ext cx="3494429" cy="246221"/>
          </a:xfrm>
          <a:prstGeom prst="rect">
            <a:avLst/>
          </a:prstGeom>
          <a:noFill/>
        </p:spPr>
        <p:txBody>
          <a:bodyPr wrap="none" rtlCol="0">
            <a:spAutoFit/>
          </a:bodyPr>
          <a:lstStyle/>
          <a:p>
            <a:r>
              <a:rPr lang="en-US" sz="1000" dirty="0" smtClean="0">
                <a:hlinkClick r:id="rId5"/>
              </a:rPr>
              <a:t>Video</a:t>
            </a:r>
            <a:r>
              <a:rPr lang="en-US" sz="1000" dirty="0" smtClean="0"/>
              <a:t> by </a:t>
            </a:r>
            <a:r>
              <a:rPr lang="en-US" sz="1000" dirty="0" smtClean="0">
                <a:hlinkClick r:id="rId6"/>
              </a:rPr>
              <a:t>StraatKubus </a:t>
            </a:r>
            <a:r>
              <a:rPr lang="en-US" sz="1000" dirty="0" smtClean="0"/>
              <a:t>licensed under </a:t>
            </a:r>
            <a:r>
              <a:rPr lang="en-US" sz="1000" dirty="0"/>
              <a:t>Standard YouTube License</a:t>
            </a:r>
          </a:p>
        </p:txBody>
      </p:sp>
      <p:sp>
        <p:nvSpPr>
          <p:cNvPr id="7"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err="1" smtClean="0"/>
              <a:t>Almere</a:t>
            </a:r>
            <a:r>
              <a:rPr lang="en-US" dirty="0"/>
              <a:t> </a:t>
            </a:r>
            <a:r>
              <a:rPr lang="en-US" dirty="0" smtClean="0"/>
              <a:t>(NL): </a:t>
            </a:r>
            <a:r>
              <a:rPr lang="en-US" dirty="0" err="1" smtClean="0"/>
              <a:t>StraatKubus</a:t>
            </a:r>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108</a:t>
            </a:fld>
            <a:endParaRPr lang="en-US" dirty="0"/>
          </a:p>
        </p:txBody>
      </p:sp>
    </p:spTree>
    <p:extLst>
      <p:ext uri="{BB962C8B-B14F-4D97-AF65-F5344CB8AC3E}">
        <p14:creationId xmlns:p14="http://schemas.microsoft.com/office/powerpoint/2010/main" xmlns="" val="12966159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Cloud </a:t>
            </a:r>
            <a:r>
              <a:rPr lang="en-GB" dirty="0" smtClean="0"/>
              <a:t>Computing</a:t>
            </a:r>
            <a:endParaRPr lang="en-US" dirty="0"/>
          </a:p>
        </p:txBody>
      </p:sp>
      <p:sp>
        <p:nvSpPr>
          <p:cNvPr id="4" name="Text Placeholder 3"/>
          <p:cNvSpPr>
            <a:spLocks noGrp="1"/>
          </p:cNvSpPr>
          <p:nvPr>
            <p:ph type="body" idx="1"/>
          </p:nvPr>
        </p:nvSpPr>
        <p:spPr/>
        <p:txBody>
          <a:bodyPr/>
          <a:lstStyle/>
          <a:p>
            <a:endParaRPr lang="en-US"/>
          </a:p>
        </p:txBody>
      </p:sp>
      <p:pic>
        <p:nvPicPr>
          <p:cNvPr id="6" name="Picture 5" descr="server-90389_1920.jpg"/>
          <p:cNvPicPr>
            <a:picLocks noChangeAspect="1"/>
          </p:cNvPicPr>
          <p:nvPr/>
        </p:nvPicPr>
        <p:blipFill rotWithShape="1">
          <a:blip r:embed="rId2">
            <a:extLst>
              <a:ext uri="{28A0092B-C50C-407E-A947-70E740481C1C}">
                <a14:useLocalDpi xmlns:a14="http://schemas.microsoft.com/office/drawing/2010/main" xmlns="" val="0"/>
              </a:ext>
            </a:extLst>
          </a:blip>
          <a:srcRect t="3624" b="14394"/>
          <a:stretch/>
        </p:blipFill>
        <p:spPr>
          <a:xfrm>
            <a:off x="0" y="0"/>
            <a:ext cx="9144000" cy="4997677"/>
          </a:xfrm>
          <a:prstGeom prst="rect">
            <a:avLst/>
          </a:prstGeom>
        </p:spPr>
      </p:pic>
      <p:sp>
        <p:nvSpPr>
          <p:cNvPr id="5" name="TextBox 4"/>
          <p:cNvSpPr txBox="1"/>
          <p:nvPr/>
        </p:nvSpPr>
        <p:spPr>
          <a:xfrm>
            <a:off x="6862719" y="6611779"/>
            <a:ext cx="2281281" cy="246221"/>
          </a:xfrm>
          <a:prstGeom prst="rect">
            <a:avLst/>
          </a:prstGeom>
          <a:noFill/>
        </p:spPr>
        <p:txBody>
          <a:bodyPr wrap="none" rtlCol="0">
            <a:spAutoFit/>
          </a:bodyPr>
          <a:lstStyle/>
          <a:p>
            <a:r>
              <a:rPr lang="en-US" sz="1000" dirty="0" smtClean="0">
                <a:hlinkClick r:id="rId3"/>
              </a:rPr>
              <a:t>Image</a:t>
            </a:r>
            <a:r>
              <a:rPr lang="en-US" sz="1000" dirty="0" smtClean="0"/>
              <a:t> by </a:t>
            </a:r>
            <a:r>
              <a:rPr lang="en-US" sz="1000" dirty="0" smtClean="0">
                <a:hlinkClick r:id="rId4"/>
              </a:rPr>
              <a:t>kewl</a:t>
            </a:r>
            <a:r>
              <a:rPr lang="en-US" sz="1000" dirty="0" smtClean="0"/>
              <a:t> under </a:t>
            </a:r>
            <a:r>
              <a:rPr lang="en-US" sz="1000" dirty="0" smtClean="0">
                <a:hlinkClick r:id="rId5"/>
              </a:rPr>
              <a:t>CC0 Public Domain</a:t>
            </a:r>
            <a:endParaRPr lang="en-US" sz="1000" dirty="0"/>
          </a:p>
        </p:txBody>
      </p:sp>
    </p:spTree>
    <p:extLst>
      <p:ext uri="{BB962C8B-B14F-4D97-AF65-F5344CB8AC3E}">
        <p14:creationId xmlns:p14="http://schemas.microsoft.com/office/powerpoint/2010/main" xmlns="" val="2049248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Smart Mobility</a:t>
            </a:r>
            <a:endParaRPr lang="en-GB" dirty="0"/>
          </a:p>
        </p:txBody>
      </p:sp>
      <p:pic>
        <p:nvPicPr>
          <p:cNvPr id="8" name="No Traffic Lights Vs Traffic Lights.mp4">
            <a:hlinkClick r:id="" action="ppaction://media"/>
          </p:cNvPr>
          <p:cNvPicPr>
            <a:picLocks noGrp="1" noChangeAspect="1"/>
          </p:cNvPicPr>
          <p:nvPr>
            <p:ph idx="4294967295"/>
            <a:videoFile r:link="rId1"/>
            <p:extLst>
              <p:ext uri="{DAA4B4D4-6D71-4841-9C94-3DE7FCFB9230}">
                <p14:media xmlns:p14="http://schemas.microsoft.com/office/powerpoint/2010/main" xmlns="" r:embed="rId3"/>
              </p:ext>
            </p:extLst>
          </p:nvPr>
        </p:nvPicPr>
        <p:blipFill rotWithShape="1">
          <a:blip r:embed="rId4"/>
          <a:srcRect t="25060" b="24455"/>
          <a:stretch/>
        </p:blipFill>
        <p:spPr>
          <a:xfrm>
            <a:off x="199693" y="2783105"/>
            <a:ext cx="8751888" cy="3240087"/>
          </a:xfrm>
        </p:spPr>
      </p:pic>
      <p:sp>
        <p:nvSpPr>
          <p:cNvPr id="9" name="TextBox 1"/>
          <p:cNvSpPr txBox="1"/>
          <p:nvPr/>
        </p:nvSpPr>
        <p:spPr>
          <a:xfrm>
            <a:off x="1403648" y="2298333"/>
            <a:ext cx="1847685" cy="369332"/>
          </a:xfrm>
          <a:prstGeom prst="rect">
            <a:avLst/>
          </a:prstGeom>
          <a:noFill/>
        </p:spPr>
        <p:txBody>
          <a:bodyPr wrap="none" rtlCol="0">
            <a:spAutoFit/>
          </a:bodyPr>
          <a:lstStyle/>
          <a:p>
            <a:r>
              <a:rPr lang="en-US" dirty="0" smtClean="0"/>
              <a:t>No Traffic Lights</a:t>
            </a:r>
            <a:endParaRPr lang="en-US" dirty="0"/>
          </a:p>
        </p:txBody>
      </p:sp>
      <p:sp>
        <p:nvSpPr>
          <p:cNvPr id="10" name="TextBox 8"/>
          <p:cNvSpPr txBox="1"/>
          <p:nvPr/>
        </p:nvSpPr>
        <p:spPr>
          <a:xfrm>
            <a:off x="5580112" y="2298333"/>
            <a:ext cx="2360646" cy="369332"/>
          </a:xfrm>
          <a:prstGeom prst="rect">
            <a:avLst/>
          </a:prstGeom>
          <a:noFill/>
        </p:spPr>
        <p:txBody>
          <a:bodyPr wrap="none" rtlCol="0">
            <a:spAutoFit/>
          </a:bodyPr>
          <a:lstStyle/>
          <a:p>
            <a:r>
              <a:rPr lang="en-US" dirty="0" smtClean="0"/>
              <a:t>Regular Traffic Lights</a:t>
            </a:r>
            <a:endParaRPr lang="en-US" dirty="0"/>
          </a:p>
        </p:txBody>
      </p:sp>
      <p:sp>
        <p:nvSpPr>
          <p:cNvPr id="7" name="TextBox 6"/>
          <p:cNvSpPr txBox="1"/>
          <p:nvPr/>
        </p:nvSpPr>
        <p:spPr>
          <a:xfrm>
            <a:off x="6223008" y="6611779"/>
            <a:ext cx="2920992" cy="246221"/>
          </a:xfrm>
          <a:prstGeom prst="rect">
            <a:avLst/>
          </a:prstGeom>
          <a:noFill/>
        </p:spPr>
        <p:txBody>
          <a:bodyPr wrap="none" rtlCol="0">
            <a:spAutoFit/>
          </a:bodyPr>
          <a:lstStyle/>
          <a:p>
            <a:r>
              <a:rPr lang="en-US" sz="1000" dirty="0" smtClean="0">
                <a:hlinkClick r:id="rId5"/>
              </a:rPr>
              <a:t>Video </a:t>
            </a:r>
            <a:r>
              <a:rPr lang="en-US" sz="1000" dirty="0" smtClean="0"/>
              <a:t>by </a:t>
            </a:r>
            <a:r>
              <a:rPr lang="en-US" sz="1000" dirty="0" smtClean="0">
                <a:hlinkClick r:id="rId6"/>
              </a:rPr>
              <a:t>studio </a:t>
            </a:r>
            <a:r>
              <a:rPr lang="en-US" sz="1000" dirty="0" err="1" smtClean="0">
                <a:hlinkClick r:id="rId6"/>
              </a:rPr>
              <a:t>tdes</a:t>
            </a:r>
            <a:r>
              <a:rPr lang="en-US" sz="1000" dirty="0" smtClean="0">
                <a:hlinkClick r:id="rId6"/>
              </a:rPr>
              <a:t> </a:t>
            </a:r>
            <a:r>
              <a:rPr lang="en-US" sz="1000" dirty="0" smtClean="0"/>
              <a:t>licensed under </a:t>
            </a:r>
            <a:r>
              <a:rPr lang="en-US" sz="1000" dirty="0">
                <a:hlinkClick r:id="rId7"/>
              </a:rPr>
              <a:t>CC BY-NC-SA 2.5</a:t>
            </a:r>
            <a:endParaRPr lang="en-SG" sz="1000"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11</a:t>
            </a:fld>
            <a:endParaRPr lang="en-US" dirty="0"/>
          </a:p>
        </p:txBody>
      </p:sp>
    </p:spTree>
    <p:extLst>
      <p:ext uri="{BB962C8B-B14F-4D97-AF65-F5344CB8AC3E}">
        <p14:creationId xmlns:p14="http://schemas.microsoft.com/office/powerpoint/2010/main" xmlns="" val="275231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56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repeatCount="indefinite" fill="hold" display="0">
                  <p:stCondLst>
                    <p:cond delay="indefinite"/>
                  </p:stCondLst>
                </p:cTn>
                <p:tgtEl>
                  <p:spTgt spid="8"/>
                </p:tgtEl>
              </p:cMediaNode>
            </p:video>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Cloud Computing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2387021406"/>
              </p:ext>
            </p:extLst>
          </p:nvPr>
        </p:nvGraphicFramePr>
        <p:xfrm>
          <a:off x="457200" y="1600200"/>
          <a:ext cx="8229600" cy="119888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endParaRPr lang="en-US" sz="2400" b="1" dirty="0" smtClean="0"/>
                    </a:p>
                  </a:txBody>
                  <a:tcPr/>
                </a:tc>
                <a:tc>
                  <a:txBody>
                    <a:bodyPr/>
                    <a:lstStyle/>
                    <a:p>
                      <a:r>
                        <a:rPr lang="en-US" sz="2400" dirty="0" smtClean="0"/>
                        <a:t>Repurposed data</a:t>
                      </a:r>
                      <a:endParaRPr lang="en-US" sz="2400" b="1" dirty="0" smtClean="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1616010136"/>
              </p:ext>
            </p:extLst>
          </p:nvPr>
        </p:nvGraphicFramePr>
        <p:xfrm>
          <a:off x="457200" y="3655841"/>
          <a:ext cx="8229600" cy="237744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Location, Body &amp; Mind, Behavior &amp; Action, Media,</a:t>
                      </a:r>
                      <a:r>
                        <a:rPr lang="en-US" sz="2400" b="1" baseline="0" dirty="0" smtClean="0"/>
                        <a:t> </a:t>
                      </a:r>
                      <a:r>
                        <a:rPr lang="en-US" sz="2400" b="1" dirty="0" smtClean="0"/>
                        <a:t>Social</a:t>
                      </a:r>
                      <a:r>
                        <a:rPr lang="en-US" sz="2400" b="1" baseline="0" dirty="0" smtClean="0"/>
                        <a:t> Life</a:t>
                      </a:r>
                    </a:p>
                    <a:p>
                      <a:pPr marL="342900" indent="-342900">
                        <a:buFont typeface="Arial"/>
                        <a:buChar char="•"/>
                      </a:pPr>
                      <a:r>
                        <a:rPr lang="en-US" sz="2400" b="0" baseline="0" dirty="0" smtClean="0"/>
                        <a:t>Outsourcing of computation or storage</a:t>
                      </a:r>
                      <a:endParaRPr lang="en-US" sz="2400" b="0" dirty="0"/>
                    </a:p>
                  </a:txBody>
                  <a:tcPr/>
                </a:tc>
                <a:tc>
                  <a:txBody>
                    <a:bodyPr/>
                    <a:lstStyle/>
                    <a:p>
                      <a:pPr marL="285750" indent="-285750">
                        <a:buFont typeface="Arial"/>
                        <a:buChar char="•"/>
                      </a:pPr>
                      <a:r>
                        <a:rPr lang="en-US" sz="2400" dirty="0" smtClean="0"/>
                        <a:t>Anonymization</a:t>
                      </a:r>
                    </a:p>
                    <a:p>
                      <a:pPr marL="285750" indent="-285750">
                        <a:buFont typeface="Arial"/>
                        <a:buChar char="•"/>
                      </a:pPr>
                      <a:r>
                        <a:rPr lang="en-US" sz="2400" dirty="0" smtClean="0"/>
                        <a:t>Encryption</a:t>
                      </a:r>
                    </a:p>
                    <a:p>
                      <a:pPr marL="285750" indent="-285750">
                        <a:buFont typeface="Arial"/>
                        <a:buChar char="•"/>
                      </a:pPr>
                      <a:r>
                        <a:rPr lang="en-US" sz="2400" dirty="0" smtClean="0"/>
                        <a:t>Separation</a:t>
                      </a:r>
                      <a:r>
                        <a:rPr lang="en-US" sz="2400" baseline="0" dirty="0" smtClean="0"/>
                        <a:t> of Knowledge</a:t>
                      </a:r>
                      <a:endParaRPr lang="en-US" sz="2400" dirty="0" smtClean="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110</a:t>
            </a:fld>
            <a:endParaRPr lang="en-US" dirty="0"/>
          </a:p>
        </p:txBody>
      </p:sp>
    </p:spTree>
    <p:extLst>
      <p:ext uri="{BB962C8B-B14F-4D97-AF65-F5344CB8AC3E}">
        <p14:creationId xmlns:p14="http://schemas.microsoft.com/office/powerpoint/2010/main" xmlns="" val="282660017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Outsourced </a:t>
            </a:r>
            <a:r>
              <a:rPr lang="en-GB" dirty="0" smtClean="0"/>
              <a:t>storage</a:t>
            </a:r>
            <a:endParaRPr lang="en-US" dirty="0"/>
          </a:p>
        </p:txBody>
      </p:sp>
      <p:sp>
        <p:nvSpPr>
          <p:cNvPr id="3" name="Content Placeholder 2"/>
          <p:cNvSpPr>
            <a:spLocks noGrp="1"/>
          </p:cNvSpPr>
          <p:nvPr>
            <p:ph idx="1"/>
          </p:nvPr>
        </p:nvSpPr>
        <p:spPr/>
        <p:txBody>
          <a:bodyPr>
            <a:normAutofit/>
          </a:bodyPr>
          <a:lstStyle/>
          <a:p>
            <a:r>
              <a:rPr lang="en-US" sz="2800" dirty="0" smtClean="0"/>
              <a:t>Straightforward: encrypt stored data</a:t>
            </a:r>
          </a:p>
          <a:p>
            <a:r>
              <a:rPr lang="en-US" sz="2800" dirty="0" smtClean="0"/>
              <a:t>But:</a:t>
            </a:r>
          </a:p>
          <a:p>
            <a:pPr lvl="1"/>
            <a:r>
              <a:rPr lang="en-US" sz="2400" dirty="0" smtClean="0"/>
              <a:t>access patterns can leak information</a:t>
            </a:r>
          </a:p>
          <a:p>
            <a:pPr lvl="1"/>
            <a:r>
              <a:rPr lang="en-US" sz="2400" dirty="0" smtClean="0"/>
              <a:t>Decryption awkward if multiple recipients</a:t>
            </a:r>
          </a:p>
          <a:p>
            <a:r>
              <a:rPr lang="en-US" sz="2800" b="1" dirty="0" smtClean="0"/>
              <a:t>Private Information Retrieval </a:t>
            </a:r>
            <a:r>
              <a:rPr lang="en-US" sz="2800" dirty="0" smtClean="0"/>
              <a:t>can hide access patterns and contents/responses of database queries</a:t>
            </a:r>
          </a:p>
          <a:p>
            <a:r>
              <a:rPr lang="en-US" sz="2800" b="1" dirty="0" smtClean="0"/>
              <a:t>Attribute-based encryption </a:t>
            </a:r>
            <a:r>
              <a:rPr lang="en-US" sz="2800" dirty="0" smtClean="0"/>
              <a:t>allows to target multiple recipients</a:t>
            </a:r>
            <a:endParaRPr lang="en-US" sz="2800" b="1" dirty="0"/>
          </a:p>
        </p:txBody>
      </p:sp>
      <p:sp>
        <p:nvSpPr>
          <p:cNvPr id="4" name="TextBox 3"/>
          <p:cNvSpPr txBox="1"/>
          <p:nvPr/>
        </p:nvSpPr>
        <p:spPr>
          <a:xfrm>
            <a:off x="0" y="5702637"/>
            <a:ext cx="9144000" cy="1169551"/>
          </a:xfrm>
          <a:prstGeom prst="rect">
            <a:avLst/>
          </a:prstGeom>
          <a:noFill/>
        </p:spPr>
        <p:txBody>
          <a:bodyPr wrap="square" rtlCol="0">
            <a:spAutoFit/>
          </a:bodyPr>
          <a:lstStyle/>
          <a:p>
            <a:r>
              <a:rPr lang="en-US" sz="1000" dirty="0" smtClean="0"/>
              <a:t>[1] P</a:t>
            </a:r>
            <a:r>
              <a:rPr lang="en-US" sz="1000" dirty="0"/>
              <a:t>. Williams, R. </a:t>
            </a:r>
            <a:r>
              <a:rPr lang="en-US" sz="1000" dirty="0" err="1"/>
              <a:t>Sion</a:t>
            </a:r>
            <a:r>
              <a:rPr lang="en-US" sz="1000" dirty="0"/>
              <a:t>, and B. </a:t>
            </a:r>
            <a:r>
              <a:rPr lang="en-US" sz="1000" dirty="0" err="1"/>
              <a:t>Carbunar</a:t>
            </a:r>
            <a:r>
              <a:rPr lang="en-US" sz="1000" dirty="0"/>
              <a:t>, “Building Castles out of Mud: Practical Access Pattern Privacy and </a:t>
            </a:r>
            <a:r>
              <a:rPr lang="en-US" sz="1000" dirty="0" smtClean="0"/>
              <a:t>Correctness </a:t>
            </a:r>
            <a:r>
              <a:rPr lang="en-US" sz="1000" dirty="0"/>
              <a:t>on Untrusted Storage,” in </a:t>
            </a:r>
            <a:r>
              <a:rPr lang="en-US" sz="1000" i="1" dirty="0"/>
              <a:t>CCS 2008</a:t>
            </a:r>
            <a:r>
              <a:rPr lang="en-US" sz="1000" dirty="0" smtClean="0"/>
              <a:t>.</a:t>
            </a:r>
          </a:p>
          <a:p>
            <a:r>
              <a:rPr lang="en-US" sz="1000" dirty="0" smtClean="0"/>
              <a:t>[2] C</a:t>
            </a:r>
            <a:r>
              <a:rPr lang="en-US" sz="1000" dirty="0"/>
              <a:t>. </a:t>
            </a:r>
            <a:r>
              <a:rPr lang="en-US" sz="1000" dirty="0" err="1"/>
              <a:t>Devet</a:t>
            </a:r>
            <a:r>
              <a:rPr lang="en-US" sz="1000" dirty="0"/>
              <a:t> and I. Goldberg, “The Best of Both Worlds: </a:t>
            </a:r>
            <a:r>
              <a:rPr lang="en-US" sz="1000" dirty="0" smtClean="0"/>
              <a:t>Combining </a:t>
            </a:r>
            <a:r>
              <a:rPr lang="en-US" sz="1000" dirty="0"/>
              <a:t>Information-Theoretic and Computational PIR for Communication Efficiency,” in </a:t>
            </a:r>
            <a:r>
              <a:rPr lang="en-US" sz="1000" i="1" dirty="0"/>
              <a:t>Privacy Enhancing </a:t>
            </a:r>
            <a:r>
              <a:rPr lang="en-US" sz="1000" i="1" dirty="0" smtClean="0"/>
              <a:t>Technologies</a:t>
            </a:r>
            <a:r>
              <a:rPr lang="en-US" sz="1000" dirty="0"/>
              <a:t>. Springer, 2014, pp. 63–82. </a:t>
            </a:r>
            <a:endParaRPr lang="en-US" sz="1000" dirty="0" smtClean="0"/>
          </a:p>
          <a:p>
            <a:r>
              <a:rPr lang="en-US" sz="1000" dirty="0" smtClean="0"/>
              <a:t>[3] M</a:t>
            </a:r>
            <a:r>
              <a:rPr lang="en-US" sz="1000" dirty="0"/>
              <a:t>. Li, S. Yu, Y. </a:t>
            </a:r>
            <a:r>
              <a:rPr lang="en-US" sz="1000" dirty="0" err="1"/>
              <a:t>Zheng</a:t>
            </a:r>
            <a:r>
              <a:rPr lang="en-US" sz="1000" dirty="0"/>
              <a:t>, K. </a:t>
            </a:r>
            <a:r>
              <a:rPr lang="en-US" sz="1000" dirty="0" err="1"/>
              <a:t>Ren</a:t>
            </a:r>
            <a:r>
              <a:rPr lang="en-US" sz="1000" dirty="0"/>
              <a:t>, and W. Lou, “Scalable and Secure Sharing of Personal Health Records in Cloud Computing Using Attribute-Based Encryption,” </a:t>
            </a:r>
            <a:r>
              <a:rPr lang="en-US" sz="1000" i="1" dirty="0"/>
              <a:t>IEEE Trans. Parallel and Distributed Systems</a:t>
            </a:r>
            <a:r>
              <a:rPr lang="en-US" sz="1000" dirty="0"/>
              <a:t>, vol. 24, no. 1, pp. 131– 143, 2013.</a:t>
            </a:r>
            <a:br>
              <a:rPr lang="en-US" sz="1000" dirty="0"/>
            </a:br>
            <a:r>
              <a:rPr lang="en-US" sz="1000" dirty="0" smtClean="0"/>
              <a:t>[4] J</a:t>
            </a:r>
            <a:r>
              <a:rPr lang="en-US" sz="1000" dirty="0"/>
              <a:t>. Zhou, X. Lin, X. Dong, and Z. Cao, “PSMPA: Patient Self-Controllable and Multi-Level Privacy-Preserving </a:t>
            </a:r>
            <a:r>
              <a:rPr lang="en-US" sz="1000" dirty="0" smtClean="0"/>
              <a:t>Cooperative </a:t>
            </a:r>
            <a:r>
              <a:rPr lang="en-US" sz="1000" dirty="0"/>
              <a:t>Authentication in Distributed m-Healthcare Cloud Computing System,” </a:t>
            </a:r>
            <a:r>
              <a:rPr lang="en-US" sz="1000" i="1" dirty="0"/>
              <a:t>IEEE Trans. Parallel and Distributed Systems</a:t>
            </a:r>
            <a:r>
              <a:rPr lang="en-US" sz="1000" dirty="0"/>
              <a:t>, vol. 26, no. 6, pp. 1693–1703, 2015</a:t>
            </a:r>
            <a:r>
              <a:rPr lang="en-US" sz="1000" dirty="0" smtClean="0"/>
              <a:t>.</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111</a:t>
            </a:fld>
            <a:endParaRPr lang="en-US" dirty="0"/>
          </a:p>
        </p:txBody>
      </p:sp>
    </p:spTree>
    <p:extLst>
      <p:ext uri="{BB962C8B-B14F-4D97-AF65-F5344CB8AC3E}">
        <p14:creationId xmlns:p14="http://schemas.microsoft.com/office/powerpoint/2010/main" xmlns="" val="180124599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Outsourced </a:t>
            </a:r>
            <a:r>
              <a:rPr lang="en-GB" dirty="0" smtClean="0"/>
              <a:t>processing</a:t>
            </a:r>
            <a:endParaRPr lang="en-US" dirty="0"/>
          </a:p>
        </p:txBody>
      </p:sp>
      <p:sp>
        <p:nvSpPr>
          <p:cNvPr id="3" name="Content Placeholder 2"/>
          <p:cNvSpPr>
            <a:spLocks noGrp="1"/>
          </p:cNvSpPr>
          <p:nvPr>
            <p:ph idx="1"/>
          </p:nvPr>
        </p:nvSpPr>
        <p:spPr/>
        <p:txBody>
          <a:bodyPr>
            <a:normAutofit/>
          </a:bodyPr>
          <a:lstStyle/>
          <a:p>
            <a:r>
              <a:rPr lang="en-US" sz="2800" b="1" dirty="0" smtClean="0"/>
              <a:t>Secure multi-party computations</a:t>
            </a:r>
            <a:r>
              <a:rPr lang="en-US" sz="2800" dirty="0" smtClean="0"/>
              <a:t>: parties are interested in result of a joint computation, but do not want to reveal their input</a:t>
            </a:r>
          </a:p>
          <a:p>
            <a:r>
              <a:rPr lang="en-US" sz="2800" b="1" dirty="0" smtClean="0"/>
              <a:t>Privacy-preserving data mining</a:t>
            </a:r>
            <a:r>
              <a:rPr lang="en-US" sz="2800" dirty="0"/>
              <a:t> </a:t>
            </a:r>
            <a:r>
              <a:rPr lang="en-US" sz="2800" dirty="0" smtClean="0"/>
              <a:t>allows to learn information even if datasets are distributed vertically (attributes) or horizontally (users)</a:t>
            </a:r>
          </a:p>
          <a:p>
            <a:r>
              <a:rPr lang="en-US" sz="2800" b="1" dirty="0" smtClean="0"/>
              <a:t>Homomorphic encryption </a:t>
            </a:r>
            <a:r>
              <a:rPr lang="en-US" sz="2800" dirty="0" smtClean="0"/>
              <a:t>allows to compute over encrypted data</a:t>
            </a:r>
            <a:endParaRPr lang="en-US" sz="2800" dirty="0"/>
          </a:p>
        </p:txBody>
      </p:sp>
      <p:sp>
        <p:nvSpPr>
          <p:cNvPr id="4" name="TextBox 3"/>
          <p:cNvSpPr txBox="1"/>
          <p:nvPr/>
        </p:nvSpPr>
        <p:spPr>
          <a:xfrm>
            <a:off x="1" y="6150114"/>
            <a:ext cx="9144000" cy="707886"/>
          </a:xfrm>
          <a:prstGeom prst="rect">
            <a:avLst/>
          </a:prstGeom>
          <a:noFill/>
        </p:spPr>
        <p:txBody>
          <a:bodyPr wrap="square" rtlCol="0">
            <a:spAutoFit/>
          </a:bodyPr>
          <a:lstStyle/>
          <a:p>
            <a:r>
              <a:rPr lang="en-US" sz="1000" dirty="0" smtClean="0"/>
              <a:t>[1] A. Ben</a:t>
            </a:r>
            <a:r>
              <a:rPr lang="en-US" sz="1000" dirty="0"/>
              <a:t>-David, N. Nisan, and B. </a:t>
            </a:r>
            <a:r>
              <a:rPr lang="en-US" sz="1000" dirty="0" err="1"/>
              <a:t>Pinkas</a:t>
            </a:r>
            <a:r>
              <a:rPr lang="en-US" sz="1000" dirty="0"/>
              <a:t>, “</a:t>
            </a:r>
            <a:r>
              <a:rPr lang="en-US" sz="1000" dirty="0" err="1"/>
              <a:t>FairplayMP</a:t>
            </a:r>
            <a:r>
              <a:rPr lang="en-US" sz="1000" dirty="0"/>
              <a:t>: A System for Secure Multi-party Computation,” in </a:t>
            </a:r>
            <a:r>
              <a:rPr lang="en-US" sz="1000" i="1" dirty="0"/>
              <a:t>CCS 2008</a:t>
            </a:r>
            <a:r>
              <a:rPr lang="en-US" sz="1000" dirty="0" smtClean="0"/>
              <a:t>.</a:t>
            </a:r>
          </a:p>
          <a:p>
            <a:r>
              <a:rPr lang="en-US" sz="1000" dirty="0" smtClean="0"/>
              <a:t>[2] C</a:t>
            </a:r>
            <a:r>
              <a:rPr lang="en-US" sz="1000" dirty="0"/>
              <a:t>. C. </a:t>
            </a:r>
            <a:r>
              <a:rPr lang="en-US" sz="1000" dirty="0" err="1"/>
              <a:t>Aggarwal</a:t>
            </a:r>
            <a:r>
              <a:rPr lang="en-US" sz="1000" dirty="0"/>
              <a:t> and P. S. Yu, “A General Survey of Privacy</a:t>
            </a:r>
            <a:r>
              <a:rPr lang="en-US" sz="1000" dirty="0" smtClean="0"/>
              <a:t>-Preserving </a:t>
            </a:r>
            <a:r>
              <a:rPr lang="en-US" sz="1000" dirty="0"/>
              <a:t>Data Mining Models and Algorithms,” in </a:t>
            </a:r>
            <a:r>
              <a:rPr lang="en-US" sz="1000" i="1" dirty="0"/>
              <a:t>Privacy-Preserving Data Mining</a:t>
            </a:r>
            <a:r>
              <a:rPr lang="en-US" sz="1000" dirty="0"/>
              <a:t>, ser. Advances in Database Systems. Springer, 2008, no. 34, pp. 11–52</a:t>
            </a:r>
            <a:r>
              <a:rPr lang="en-US" sz="1000" dirty="0" smtClean="0"/>
              <a:t>. </a:t>
            </a:r>
          </a:p>
          <a:p>
            <a:r>
              <a:rPr lang="en-US" sz="1000" dirty="0" smtClean="0"/>
              <a:t>[3] C</a:t>
            </a:r>
            <a:r>
              <a:rPr lang="en-US" sz="1000" dirty="0"/>
              <a:t>. Gentry, “Fully Homomorphic Encryption Using Ideal Lattices,” in </a:t>
            </a:r>
            <a:r>
              <a:rPr lang="en-US" sz="1000" i="1" dirty="0"/>
              <a:t>STOC 2009 </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112</a:t>
            </a:fld>
            <a:endParaRPr lang="en-US" dirty="0"/>
          </a:p>
        </p:txBody>
      </p:sp>
    </p:spTree>
    <p:extLst>
      <p:ext uri="{BB962C8B-B14F-4D97-AF65-F5344CB8AC3E}">
        <p14:creationId xmlns:p14="http://schemas.microsoft.com/office/powerpoint/2010/main" xmlns="" val="384090105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State of the </a:t>
            </a:r>
            <a:r>
              <a:rPr lang="en-GB" dirty="0" smtClean="0"/>
              <a:t>art</a:t>
            </a:r>
            <a:endParaRPr lang="en-US" dirty="0"/>
          </a:p>
        </p:txBody>
      </p:sp>
      <p:sp>
        <p:nvSpPr>
          <p:cNvPr id="3" name="Content Placeholder 2"/>
          <p:cNvSpPr>
            <a:spLocks noGrp="1"/>
          </p:cNvSpPr>
          <p:nvPr>
            <p:ph idx="1"/>
          </p:nvPr>
        </p:nvSpPr>
        <p:spPr>
          <a:xfrm>
            <a:off x="457199" y="1600200"/>
            <a:ext cx="5078827" cy="4525963"/>
          </a:xfrm>
        </p:spPr>
        <p:txBody>
          <a:bodyPr>
            <a:normAutofit/>
          </a:bodyPr>
          <a:lstStyle/>
          <a:p>
            <a:r>
              <a:rPr lang="en-US" sz="2800" dirty="0" smtClean="0"/>
              <a:t>Copenhagen (DK)</a:t>
            </a:r>
          </a:p>
          <a:p>
            <a:pPr lvl="1"/>
            <a:r>
              <a:rPr lang="en-US" sz="2400" dirty="0" smtClean="0"/>
              <a:t>Goal: traffic optimization</a:t>
            </a:r>
          </a:p>
          <a:p>
            <a:pPr lvl="1"/>
            <a:r>
              <a:rPr lang="en-US" sz="2400" dirty="0" err="1" smtClean="0"/>
              <a:t>WiFi</a:t>
            </a:r>
            <a:r>
              <a:rPr lang="en-US" sz="2400" dirty="0" smtClean="0"/>
              <a:t> hotspots allow to </a:t>
            </a:r>
            <a:r>
              <a:rPr lang="en-US" sz="2400" dirty="0" err="1" smtClean="0"/>
              <a:t>geolocate</a:t>
            </a:r>
            <a:r>
              <a:rPr lang="en-US" sz="2400" dirty="0" smtClean="0"/>
              <a:t> phones</a:t>
            </a:r>
          </a:p>
          <a:p>
            <a:pPr lvl="1"/>
            <a:r>
              <a:rPr lang="en-US" sz="2400" dirty="0" smtClean="0"/>
              <a:t>RFID readers can track </a:t>
            </a:r>
            <a:br>
              <a:rPr lang="en-US" sz="2400" dirty="0" smtClean="0"/>
            </a:br>
            <a:r>
              <a:rPr lang="en-US" sz="2400" dirty="0" smtClean="0"/>
              <a:t>assets</a:t>
            </a:r>
          </a:p>
          <a:p>
            <a:pPr lvl="1"/>
            <a:r>
              <a:rPr lang="en-US" sz="2400" dirty="0" smtClean="0"/>
              <a:t>Location data processed</a:t>
            </a:r>
            <a:br>
              <a:rPr lang="en-US" sz="2400" dirty="0" smtClean="0"/>
            </a:br>
            <a:r>
              <a:rPr lang="en-US" sz="2400" dirty="0" smtClean="0"/>
              <a:t>by third party</a:t>
            </a:r>
          </a:p>
          <a:p>
            <a:pPr lvl="1"/>
            <a:r>
              <a:rPr lang="en-US" sz="2400" dirty="0" smtClean="0"/>
              <a:t>Allegedly without </a:t>
            </a:r>
            <a:br>
              <a:rPr lang="en-US" sz="2400" dirty="0" smtClean="0"/>
            </a:br>
            <a:r>
              <a:rPr lang="en-US" sz="2400" dirty="0" smtClean="0"/>
              <a:t>compromising privacy</a:t>
            </a:r>
          </a:p>
          <a:p>
            <a:pPr lvl="1"/>
            <a:endParaRPr lang="en-US" sz="2400" dirty="0"/>
          </a:p>
        </p:txBody>
      </p:sp>
      <p:pic>
        <p:nvPicPr>
          <p:cNvPr id="5" name="Picture 4" descr="copenhagen-cits1.png"/>
          <p:cNvPicPr>
            <a:picLocks noChangeAspect="1"/>
          </p:cNvPicPr>
          <p:nvPr/>
        </p:nvPicPr>
        <p:blipFill rotWithShape="1">
          <a:blip r:embed="rId2">
            <a:extLst>
              <a:ext uri="{28A0092B-C50C-407E-A947-70E740481C1C}">
                <a14:useLocalDpi xmlns:a14="http://schemas.microsoft.com/office/drawing/2010/main" xmlns="" val="0"/>
              </a:ext>
            </a:extLst>
          </a:blip>
          <a:srcRect t="6048" b="6625"/>
          <a:stretch/>
        </p:blipFill>
        <p:spPr>
          <a:xfrm>
            <a:off x="5686766" y="1380848"/>
            <a:ext cx="3320606" cy="1812361"/>
          </a:xfrm>
          <a:prstGeom prst="rect">
            <a:avLst/>
          </a:prstGeom>
        </p:spPr>
      </p:pic>
      <p:pic>
        <p:nvPicPr>
          <p:cNvPr id="7" name="Picture 6" descr="copenhagen-cits2.png"/>
          <p:cNvPicPr>
            <a:picLocks noChangeAspect="1"/>
          </p:cNvPicPr>
          <p:nvPr/>
        </p:nvPicPr>
        <p:blipFill rotWithShape="1">
          <a:blip r:embed="rId3">
            <a:extLst>
              <a:ext uri="{28A0092B-C50C-407E-A947-70E740481C1C}">
                <a14:useLocalDpi xmlns:a14="http://schemas.microsoft.com/office/drawing/2010/main" xmlns="" val="0"/>
              </a:ext>
            </a:extLst>
          </a:blip>
          <a:srcRect l="22440" t="6244" b="5670"/>
          <a:stretch/>
        </p:blipFill>
        <p:spPr>
          <a:xfrm>
            <a:off x="4526070" y="3365814"/>
            <a:ext cx="4481301" cy="3180880"/>
          </a:xfrm>
          <a:prstGeom prst="rect">
            <a:avLst/>
          </a:prstGeom>
        </p:spPr>
      </p:pic>
      <p:sp>
        <p:nvSpPr>
          <p:cNvPr id="8" name="TextBox 7"/>
          <p:cNvSpPr txBox="1"/>
          <p:nvPr/>
        </p:nvSpPr>
        <p:spPr>
          <a:xfrm>
            <a:off x="0" y="6611779"/>
            <a:ext cx="3532813" cy="246221"/>
          </a:xfrm>
          <a:prstGeom prst="rect">
            <a:avLst/>
          </a:prstGeom>
          <a:noFill/>
        </p:spPr>
        <p:txBody>
          <a:bodyPr wrap="none" rtlCol="0">
            <a:spAutoFit/>
          </a:bodyPr>
          <a:lstStyle/>
          <a:p>
            <a:r>
              <a:rPr lang="en-US" sz="1000" dirty="0" smtClean="0"/>
              <a:t>Top: Image </a:t>
            </a:r>
            <a:r>
              <a:rPr lang="de-DE" sz="1000" dirty="0" smtClean="0"/>
              <a:t>© </a:t>
            </a:r>
            <a:r>
              <a:rPr lang="de-DE" sz="1000" dirty="0" smtClean="0">
                <a:hlinkClick r:id="rId4"/>
              </a:rPr>
              <a:t>Leapcraft ApS</a:t>
            </a:r>
            <a:r>
              <a:rPr lang="de-DE" sz="1000" dirty="0" smtClean="0"/>
              <a:t>, </a:t>
            </a:r>
            <a:r>
              <a:rPr lang="de-DE" sz="1000" dirty="0" err="1" smtClean="0"/>
              <a:t>bottom</a:t>
            </a:r>
            <a:r>
              <a:rPr lang="de-DE" sz="1000" dirty="0" smtClean="0"/>
              <a:t>: </a:t>
            </a:r>
            <a:r>
              <a:rPr lang="de-DE" sz="1000" dirty="0" err="1" smtClean="0"/>
              <a:t>video</a:t>
            </a:r>
            <a:r>
              <a:rPr lang="de-DE" sz="1000" dirty="0" smtClean="0"/>
              <a:t> still © </a:t>
            </a:r>
            <a:r>
              <a:rPr lang="de-DE" sz="1000" dirty="0" err="1" smtClean="0">
                <a:hlinkClick r:id="rId5"/>
              </a:rPr>
              <a:t>Leapcraft</a:t>
            </a:r>
            <a:r>
              <a:rPr lang="de-DE" sz="1000" dirty="0" smtClean="0">
                <a:hlinkClick r:id="rId5"/>
              </a:rPr>
              <a:t> </a:t>
            </a:r>
            <a:r>
              <a:rPr lang="de-DE" sz="1000" dirty="0" err="1" smtClean="0">
                <a:hlinkClick r:id="rId5"/>
              </a:rPr>
              <a:t>ApS</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113</a:t>
            </a:fld>
            <a:endParaRPr lang="en-US" dirty="0"/>
          </a:p>
        </p:txBody>
      </p:sp>
    </p:spTree>
    <p:extLst>
      <p:ext uri="{BB962C8B-B14F-4D97-AF65-F5344CB8AC3E}">
        <p14:creationId xmlns:p14="http://schemas.microsoft.com/office/powerpoint/2010/main" xmlns="" val="216530298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Discussion &amp; Open </a:t>
            </a:r>
            <a:r>
              <a:rPr lang="en-GB" dirty="0" smtClean="0"/>
              <a:t>Issues</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xmlns="" val="110233351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How To: </a:t>
            </a:r>
            <a:br>
              <a:rPr lang="en-US" dirty="0" smtClean="0"/>
            </a:br>
            <a:r>
              <a:rPr lang="en-US" dirty="0" smtClean="0"/>
              <a:t>Create a privacy-friendly smart city</a:t>
            </a:r>
            <a:endParaRPr lang="en-US" dirty="0"/>
          </a:p>
        </p:txBody>
      </p:sp>
      <p:sp>
        <p:nvSpPr>
          <p:cNvPr id="5" name="Content Placeholder 4"/>
          <p:cNvSpPr>
            <a:spLocks noGrp="1"/>
          </p:cNvSpPr>
          <p:nvPr>
            <p:ph idx="1"/>
          </p:nvPr>
        </p:nvSpPr>
        <p:spPr/>
        <p:txBody>
          <a:bodyPr>
            <a:normAutofit/>
          </a:bodyPr>
          <a:lstStyle/>
          <a:p>
            <a:r>
              <a:rPr lang="en-US" dirty="0" smtClean="0"/>
              <a:t>Analyze all aspects of the taxonomies we have presented:</a:t>
            </a:r>
          </a:p>
          <a:p>
            <a:pPr lvl="1"/>
            <a:r>
              <a:rPr lang="en-US" dirty="0" smtClean="0"/>
              <a:t>Attackers</a:t>
            </a:r>
          </a:p>
          <a:p>
            <a:pPr lvl="1"/>
            <a:r>
              <a:rPr lang="en-US" dirty="0" smtClean="0"/>
              <a:t>Attack channels</a:t>
            </a:r>
          </a:p>
          <a:p>
            <a:pPr lvl="1"/>
            <a:r>
              <a:rPr lang="en-US" dirty="0" smtClean="0"/>
              <a:t>Privacy types</a:t>
            </a:r>
          </a:p>
          <a:p>
            <a:pPr lvl="1"/>
            <a:r>
              <a:rPr lang="en-US" dirty="0" smtClean="0"/>
              <a:t>Technologies</a:t>
            </a:r>
          </a:p>
          <a:p>
            <a:r>
              <a:rPr lang="en-US" dirty="0" smtClean="0"/>
              <a:t>Take inspiration from (some) existing examples: </a:t>
            </a:r>
            <a:r>
              <a:rPr lang="en-US" b="1" dirty="0" smtClean="0"/>
              <a:t>privacy-friendly solutions are possible!</a:t>
            </a:r>
          </a:p>
          <a:p>
            <a:r>
              <a:rPr lang="en-US" dirty="0"/>
              <a:t>Hire a privacy </a:t>
            </a:r>
            <a:r>
              <a:rPr lang="en-US" dirty="0" smtClean="0"/>
              <a:t>engineer</a:t>
            </a:r>
            <a:endParaRPr lang="en-US" dirty="0"/>
          </a:p>
        </p:txBody>
      </p:sp>
      <p:sp>
        <p:nvSpPr>
          <p:cNvPr id="3" name="Slide Number Placeholder 2"/>
          <p:cNvSpPr>
            <a:spLocks noGrp="1"/>
          </p:cNvSpPr>
          <p:nvPr>
            <p:ph type="sldNum" sz="quarter" idx="12"/>
          </p:nvPr>
        </p:nvSpPr>
        <p:spPr/>
        <p:txBody>
          <a:bodyPr/>
          <a:lstStyle/>
          <a:p>
            <a:fld id="{2066355A-084C-D24E-9AD2-7E4FC41EA627}" type="slidenum">
              <a:rPr lang="en-US" smtClean="0"/>
              <a:pPr/>
              <a:t>115</a:t>
            </a:fld>
            <a:endParaRPr lang="en-US" dirty="0"/>
          </a:p>
        </p:txBody>
      </p:sp>
    </p:spTree>
    <p:extLst>
      <p:ext uri="{BB962C8B-B14F-4D97-AF65-F5344CB8AC3E}">
        <p14:creationId xmlns:p14="http://schemas.microsoft.com/office/powerpoint/2010/main" xmlns="" val="295141137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br>
              <a:rPr lang="en-GB" dirty="0" smtClean="0"/>
            </a:br>
            <a:endParaRPr lang="en-US" dirty="0"/>
          </a:p>
        </p:txBody>
      </p:sp>
      <p:sp>
        <p:nvSpPr>
          <p:cNvPr id="3" name="Text Placeholder 2"/>
          <p:cNvSpPr>
            <a:spLocks noGrp="1"/>
          </p:cNvSpPr>
          <p:nvPr>
            <p:ph type="body" idx="1"/>
          </p:nvPr>
        </p:nvSpPr>
        <p:spPr/>
        <p:txBody>
          <a:bodyPr/>
          <a:lstStyle/>
          <a:p>
            <a:endParaRPr lang="en-US"/>
          </a:p>
        </p:txBody>
      </p:sp>
      <p:pic>
        <p:nvPicPr>
          <p:cNvPr id="4" name="Picture 3" descr="singapore_10_2013_3.jpg"/>
          <p:cNvPicPr>
            <a:picLocks noChangeAspect="1"/>
          </p:cNvPicPr>
          <p:nvPr/>
        </p:nvPicPr>
        <p:blipFill rotWithShape="1">
          <a:blip r:embed="rId2">
            <a:extLst>
              <a:ext uri="{28A0092B-C50C-407E-A947-70E740481C1C}">
                <a14:useLocalDpi xmlns:a14="http://schemas.microsoft.com/office/drawing/2010/main" xmlns="" val="0"/>
              </a:ext>
            </a:extLst>
          </a:blip>
          <a:srcRect t="12048" b="12773"/>
          <a:stretch/>
        </p:blipFill>
        <p:spPr>
          <a:xfrm>
            <a:off x="-1" y="0"/>
            <a:ext cx="9144001" cy="4582921"/>
          </a:xfrm>
          <a:prstGeom prst="rect">
            <a:avLst/>
          </a:prstGeom>
        </p:spPr>
      </p:pic>
      <p:sp>
        <p:nvSpPr>
          <p:cNvPr id="5" name="Subtitle 2"/>
          <p:cNvSpPr txBox="1">
            <a:spLocks/>
          </p:cNvSpPr>
          <p:nvPr/>
        </p:nvSpPr>
        <p:spPr>
          <a:xfrm>
            <a:off x="722313" y="5218569"/>
            <a:ext cx="7772400" cy="1375110"/>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dirty="0" smtClean="0"/>
              <a:t>Comments, questions, feedback to:</a:t>
            </a:r>
          </a:p>
          <a:p>
            <a:r>
              <a:rPr lang="en-US" dirty="0" smtClean="0"/>
              <a:t>David Eckhoff: david.eckhoff@tum-create.edu.sg</a:t>
            </a:r>
          </a:p>
          <a:p>
            <a:r>
              <a:rPr lang="en-US" dirty="0" smtClean="0"/>
              <a:t>Isabel Wagner: </a:t>
            </a:r>
            <a:r>
              <a:rPr lang="en-US" dirty="0" err="1" smtClean="0"/>
              <a:t>isabel.wagner@dmu.ac.uk</a:t>
            </a:r>
            <a:endParaRPr lang="en-US" dirty="0" smtClean="0"/>
          </a:p>
        </p:txBody>
      </p:sp>
    </p:spTree>
    <p:extLst>
      <p:ext uri="{BB962C8B-B14F-4D97-AF65-F5344CB8AC3E}">
        <p14:creationId xmlns:p14="http://schemas.microsoft.com/office/powerpoint/2010/main" xmlns="" val="16276749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Smart Utilities </a:t>
            </a:r>
            <a:endParaRPr lang="en-US" dirty="0"/>
          </a:p>
        </p:txBody>
      </p:sp>
      <p:sp>
        <p:nvSpPr>
          <p:cNvPr id="3" name="Content Placeholder 2"/>
          <p:cNvSpPr>
            <a:spLocks noGrp="1"/>
          </p:cNvSpPr>
          <p:nvPr>
            <p:ph idx="1"/>
          </p:nvPr>
        </p:nvSpPr>
        <p:spPr/>
        <p:txBody>
          <a:bodyPr/>
          <a:lstStyle/>
          <a:p>
            <a:r>
              <a:rPr lang="en-US" dirty="0" smtClean="0"/>
              <a:t>Efficient use gas, water, energy through</a:t>
            </a:r>
          </a:p>
          <a:p>
            <a:pPr lvl="1"/>
            <a:r>
              <a:rPr lang="en-US" dirty="0" smtClean="0"/>
              <a:t>Smart Grids</a:t>
            </a:r>
          </a:p>
          <a:p>
            <a:pPr lvl="1" indent="-342900"/>
            <a:r>
              <a:rPr lang="en-US" dirty="0" smtClean="0"/>
              <a:t>Virtual Power plants</a:t>
            </a:r>
          </a:p>
          <a:p>
            <a:pPr lvl="1" indent="-342900"/>
            <a:r>
              <a:rPr lang="en-US" dirty="0" smtClean="0"/>
              <a:t>Water management</a:t>
            </a:r>
            <a:endParaRPr lang="en-US" dirty="0"/>
          </a:p>
          <a:p>
            <a:endParaRPr lang="en-US" dirty="0" smtClean="0"/>
          </a:p>
        </p:txBody>
      </p:sp>
      <p:sp>
        <p:nvSpPr>
          <p:cNvPr id="6" name="TextBox 5"/>
          <p:cNvSpPr txBox="1"/>
          <p:nvPr/>
        </p:nvSpPr>
        <p:spPr>
          <a:xfrm>
            <a:off x="6184697" y="6593010"/>
            <a:ext cx="2997937" cy="246221"/>
          </a:xfrm>
          <a:prstGeom prst="rect">
            <a:avLst/>
          </a:prstGeom>
          <a:noFill/>
        </p:spPr>
        <p:txBody>
          <a:bodyPr wrap="none" rtlCol="0">
            <a:spAutoFit/>
          </a:bodyPr>
          <a:lstStyle/>
          <a:p>
            <a:r>
              <a:rPr lang="en-SG" sz="1000" dirty="0" smtClean="0">
                <a:hlinkClick r:id="rId2"/>
              </a:rPr>
              <a:t>Image </a:t>
            </a:r>
            <a:r>
              <a:rPr lang="en-SG" sz="1000" dirty="0" smtClean="0"/>
              <a:t>by</a:t>
            </a:r>
            <a:r>
              <a:rPr lang="en-SG" sz="1000" dirty="0"/>
              <a:t> </a:t>
            </a:r>
            <a:r>
              <a:rPr lang="en-SG" sz="1000" dirty="0" err="1" smtClean="0"/>
              <a:t>NextKraftwerke</a:t>
            </a:r>
            <a:r>
              <a:rPr lang="en-SG" sz="1000" dirty="0"/>
              <a:t> </a:t>
            </a:r>
            <a:r>
              <a:rPr lang="en-SG" sz="1000" dirty="0" smtClean="0"/>
              <a:t>licensed </a:t>
            </a:r>
            <a:r>
              <a:rPr lang="en-SG" sz="1000" dirty="0"/>
              <a:t>under </a:t>
            </a:r>
            <a:r>
              <a:rPr lang="en-SG" sz="1000" dirty="0">
                <a:hlinkClick r:id="rId3"/>
              </a:rPr>
              <a:t>CC </a:t>
            </a:r>
            <a:r>
              <a:rPr lang="en-SG" sz="1000" dirty="0" smtClean="0">
                <a:hlinkClick r:id="rId3"/>
              </a:rPr>
              <a:t>BY-SA 4.0</a:t>
            </a:r>
            <a:endParaRPr lang="en-SG" sz="1000" dirty="0"/>
          </a:p>
        </p:txBody>
      </p:sp>
      <p:sp>
        <p:nvSpPr>
          <p:cNvPr id="7" name="AutoShape 4" descr="https://upload.wikimedia.org/wikipedia/commons/e/e6/Illustration_of_a_Virtual_Power_Plant.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SG"/>
          </a:p>
        </p:txBody>
      </p:sp>
      <p:pic>
        <p:nvPicPr>
          <p:cNvPr id="2053" name="Picture 5" descr="C:\Users\david.eckhoff\Desktop\Illustration_of_a_Virtual_Power_Plant.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652764" y="3037456"/>
            <a:ext cx="6356008" cy="31531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Slide Number Placeholder 4"/>
          <p:cNvSpPr>
            <a:spLocks noGrp="1"/>
          </p:cNvSpPr>
          <p:nvPr>
            <p:ph type="sldNum" sz="quarter" idx="12"/>
          </p:nvPr>
        </p:nvSpPr>
        <p:spPr/>
        <p:txBody>
          <a:bodyPr/>
          <a:lstStyle/>
          <a:p>
            <a:fld id="{2066355A-084C-D24E-9AD2-7E4FC41EA627}" type="slidenum">
              <a:rPr lang="en-US" smtClean="0"/>
              <a:pPr/>
              <a:t>12</a:t>
            </a:fld>
            <a:endParaRPr lang="en-US" dirty="0"/>
          </a:p>
        </p:txBody>
      </p:sp>
    </p:spTree>
    <p:extLst>
      <p:ext uri="{BB962C8B-B14F-4D97-AF65-F5344CB8AC3E}">
        <p14:creationId xmlns:p14="http://schemas.microsoft.com/office/powerpoint/2010/main" xmlns="" val="40041006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Buildings</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455031" y="2496836"/>
            <a:ext cx="5667832" cy="3914474"/>
          </a:xfrm>
        </p:spPr>
      </p:pic>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Increasing comfort and efficiency of buildings</a:t>
            </a:r>
          </a:p>
          <a:p>
            <a:pPr lvl="1"/>
            <a:r>
              <a:rPr lang="en-US" dirty="0" smtClean="0"/>
              <a:t>Smart offices</a:t>
            </a:r>
          </a:p>
          <a:p>
            <a:pPr lvl="1"/>
            <a:r>
              <a:rPr lang="en-US" dirty="0" smtClean="0"/>
              <a:t>Smart homes</a:t>
            </a:r>
          </a:p>
          <a:p>
            <a:endParaRPr lang="en-US" dirty="0" smtClean="0"/>
          </a:p>
        </p:txBody>
      </p:sp>
      <p:sp>
        <p:nvSpPr>
          <p:cNvPr id="7" name="TextBox 6"/>
          <p:cNvSpPr txBox="1"/>
          <p:nvPr/>
        </p:nvSpPr>
        <p:spPr>
          <a:xfrm>
            <a:off x="8262027" y="6611778"/>
            <a:ext cx="881973" cy="246221"/>
          </a:xfrm>
          <a:prstGeom prst="rect">
            <a:avLst/>
          </a:prstGeom>
          <a:noFill/>
        </p:spPr>
        <p:txBody>
          <a:bodyPr wrap="none" rtlCol="0">
            <a:spAutoFit/>
          </a:bodyPr>
          <a:lstStyle/>
          <a:p>
            <a:r>
              <a:rPr lang="en-US" sz="1000" dirty="0" smtClean="0"/>
              <a:t>Image © </a:t>
            </a:r>
            <a:r>
              <a:rPr lang="en-US" sz="1000" dirty="0" smtClean="0">
                <a:hlinkClick r:id="rId3"/>
              </a:rPr>
              <a:t>IBM</a:t>
            </a:r>
            <a:endParaRPr lang="en-SG" sz="10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13</a:t>
            </a:fld>
            <a:endParaRPr lang="en-US" dirty="0"/>
          </a:p>
        </p:txBody>
      </p:sp>
    </p:spTree>
    <p:extLst>
      <p:ext uri="{BB962C8B-B14F-4D97-AF65-F5344CB8AC3E}">
        <p14:creationId xmlns:p14="http://schemas.microsoft.com/office/powerpoint/2010/main" xmlns="" val="9727815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Environment</a:t>
            </a:r>
            <a:endParaRPr lang="en-US" dirty="0"/>
          </a:p>
        </p:txBody>
      </p:sp>
      <p:sp>
        <p:nvSpPr>
          <p:cNvPr id="3" name="Content Placeholder 2"/>
          <p:cNvSpPr>
            <a:spLocks noGrp="1"/>
          </p:cNvSpPr>
          <p:nvPr>
            <p:ph idx="1"/>
          </p:nvPr>
        </p:nvSpPr>
        <p:spPr/>
        <p:txBody>
          <a:bodyPr/>
          <a:lstStyle/>
          <a:p>
            <a:r>
              <a:rPr lang="en-US" dirty="0" smtClean="0"/>
              <a:t>Monitoring the environment</a:t>
            </a:r>
          </a:p>
          <a:p>
            <a:pPr lvl="1"/>
            <a:r>
              <a:rPr lang="en-US" dirty="0" smtClean="0"/>
              <a:t>Early warning systems (fires, tornados, volcanos, floods, etc.)</a:t>
            </a:r>
          </a:p>
          <a:p>
            <a:pPr lvl="1"/>
            <a:r>
              <a:rPr lang="en-US" dirty="0" smtClean="0"/>
              <a:t>Air pollution monitoring</a:t>
            </a:r>
          </a:p>
          <a:p>
            <a:pPr lvl="1"/>
            <a:r>
              <a:rPr lang="en-US" dirty="0" smtClean="0"/>
              <a:t>Noise  level monitoring</a:t>
            </a:r>
          </a:p>
          <a:p>
            <a:pPr lvl="1"/>
            <a:endParaRPr lang="en-US" dirty="0"/>
          </a:p>
        </p:txBody>
      </p:sp>
      <p:pic>
        <p:nvPicPr>
          <p:cNvPr id="4" name="Grafik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57353" y="3842161"/>
            <a:ext cx="3953802" cy="2634839"/>
          </a:xfrm>
          <a:prstGeom prst="rect">
            <a:avLst/>
          </a:prstGeom>
        </p:spPr>
      </p:pic>
      <p:pic>
        <p:nvPicPr>
          <p:cNvPr id="5" name="Grafik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968240" y="3842162"/>
            <a:ext cx="3924144" cy="2616096"/>
          </a:xfrm>
          <a:prstGeom prst="rect">
            <a:avLst/>
          </a:prstGeom>
        </p:spPr>
      </p:pic>
      <p:sp>
        <p:nvSpPr>
          <p:cNvPr id="8" name="TextBox 7"/>
          <p:cNvSpPr txBox="1"/>
          <p:nvPr/>
        </p:nvSpPr>
        <p:spPr>
          <a:xfrm>
            <a:off x="6110797" y="6473498"/>
            <a:ext cx="3033203" cy="400110"/>
          </a:xfrm>
          <a:prstGeom prst="rect">
            <a:avLst/>
          </a:prstGeom>
          <a:noFill/>
        </p:spPr>
        <p:txBody>
          <a:bodyPr wrap="none" rtlCol="0">
            <a:spAutoFit/>
          </a:bodyPr>
          <a:lstStyle/>
          <a:p>
            <a:pPr algn="r"/>
            <a:r>
              <a:rPr lang="en-US" sz="1000" dirty="0" smtClean="0"/>
              <a:t>Left: </a:t>
            </a:r>
            <a:r>
              <a:rPr lang="en-US" sz="1000" dirty="0" smtClean="0">
                <a:hlinkClick r:id="rId4"/>
              </a:rPr>
              <a:t>Image  </a:t>
            </a:r>
            <a:r>
              <a:rPr lang="en-US" sz="1000" dirty="0" smtClean="0"/>
              <a:t>by  U.S. Navy licensed under </a:t>
            </a:r>
            <a:r>
              <a:rPr lang="en-US" sz="1000" dirty="0" smtClean="0">
                <a:hlinkClick r:id="rId5"/>
              </a:rPr>
              <a:t>public domain</a:t>
            </a:r>
            <a:endParaRPr lang="en-US" sz="1000" dirty="0" smtClean="0"/>
          </a:p>
          <a:p>
            <a:pPr algn="r"/>
            <a:r>
              <a:rPr lang="en-US" sz="1000" dirty="0" smtClean="0"/>
              <a:t>Right: </a:t>
            </a:r>
            <a:r>
              <a:rPr lang="en-SG" sz="1000" dirty="0" smtClean="0">
                <a:hlinkClick r:id="rId6"/>
              </a:rPr>
              <a:t>Image </a:t>
            </a:r>
            <a:r>
              <a:rPr lang="en-SG" sz="1000" dirty="0" smtClean="0"/>
              <a:t>by</a:t>
            </a:r>
            <a:r>
              <a:rPr lang="en-SG" sz="1000" dirty="0"/>
              <a:t> </a:t>
            </a:r>
            <a:r>
              <a:rPr lang="en-SG" sz="1000" dirty="0" err="1" smtClean="0"/>
              <a:t>DarrenRD</a:t>
            </a:r>
            <a:r>
              <a:rPr lang="en-SG" sz="1000" dirty="0"/>
              <a:t> </a:t>
            </a:r>
            <a:r>
              <a:rPr lang="en-SG" sz="1000" dirty="0" smtClean="0"/>
              <a:t>licensed </a:t>
            </a:r>
            <a:r>
              <a:rPr lang="en-SG" sz="1000" dirty="0"/>
              <a:t>under </a:t>
            </a:r>
            <a:r>
              <a:rPr lang="en-SG" sz="1000" dirty="0">
                <a:hlinkClick r:id="rId7"/>
              </a:rPr>
              <a:t>CC BY-SA 4.0</a:t>
            </a:r>
            <a:endParaRPr lang="en-SG" sz="1000"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14</a:t>
            </a:fld>
            <a:endParaRPr lang="en-US" dirty="0"/>
          </a:p>
        </p:txBody>
      </p:sp>
    </p:spTree>
    <p:extLst>
      <p:ext uri="{BB962C8B-B14F-4D97-AF65-F5344CB8AC3E}">
        <p14:creationId xmlns:p14="http://schemas.microsoft.com/office/powerpoint/2010/main" xmlns="" val="31014600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Public </a:t>
            </a:r>
            <a:r>
              <a:rPr lang="en-GB" dirty="0" smtClean="0"/>
              <a:t>services</a:t>
            </a:r>
            <a:endParaRPr lang="en-US" dirty="0"/>
          </a:p>
        </p:txBody>
      </p:sp>
      <p:sp>
        <p:nvSpPr>
          <p:cNvPr id="3" name="Content Placeholder 2"/>
          <p:cNvSpPr>
            <a:spLocks noGrp="1"/>
          </p:cNvSpPr>
          <p:nvPr>
            <p:ph idx="1"/>
          </p:nvPr>
        </p:nvSpPr>
        <p:spPr/>
        <p:txBody>
          <a:bodyPr/>
          <a:lstStyle/>
          <a:p>
            <a:r>
              <a:rPr lang="en-US" dirty="0" smtClean="0"/>
              <a:t>Deploying public resources efficiently</a:t>
            </a:r>
          </a:p>
          <a:p>
            <a:pPr lvl="1"/>
            <a:r>
              <a:rPr lang="en-US" dirty="0" smtClean="0"/>
              <a:t>Police</a:t>
            </a:r>
          </a:p>
          <a:p>
            <a:pPr lvl="1"/>
            <a:r>
              <a:rPr lang="en-US" dirty="0" smtClean="0"/>
              <a:t>Ambulances</a:t>
            </a:r>
          </a:p>
          <a:p>
            <a:pPr lvl="1"/>
            <a:r>
              <a:rPr lang="en-US" dirty="0" smtClean="0"/>
              <a:t>Waste collection</a:t>
            </a:r>
          </a:p>
          <a:p>
            <a:pPr lvl="1"/>
            <a:r>
              <a:rPr lang="en-US" dirty="0" smtClean="0"/>
              <a:t>Crisis Response</a:t>
            </a:r>
          </a:p>
          <a:p>
            <a:pPr lvl="1"/>
            <a:r>
              <a:rPr lang="en-US" dirty="0" smtClean="0"/>
              <a:t>Smart street lighting</a:t>
            </a:r>
            <a:endParaRPr lang="en-US" dirty="0"/>
          </a:p>
        </p:txBody>
      </p:sp>
      <p:pic>
        <p:nvPicPr>
          <p:cNvPr id="4" name="Grafik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666592" y="3365459"/>
            <a:ext cx="4111297" cy="2967662"/>
          </a:xfrm>
          <a:prstGeom prst="rect">
            <a:avLst/>
          </a:prstGeom>
        </p:spPr>
      </p:pic>
      <p:sp>
        <p:nvSpPr>
          <p:cNvPr id="5" name="Content Placeholder 7"/>
          <p:cNvSpPr txBox="1">
            <a:spLocks/>
          </p:cNvSpPr>
          <p:nvPr/>
        </p:nvSpPr>
        <p:spPr>
          <a:xfrm>
            <a:off x="7417676" y="6597580"/>
            <a:ext cx="2031124" cy="3252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smtClean="0"/>
              <a:t>	</a:t>
            </a:r>
            <a:r>
              <a:rPr lang="en-US" sz="1000" dirty="0" smtClean="0">
                <a:hlinkClick r:id="rId3"/>
              </a:rPr>
              <a:t>Image</a:t>
            </a:r>
            <a:r>
              <a:rPr lang="en-US" sz="1000" dirty="0" smtClean="0"/>
              <a:t> © </a:t>
            </a:r>
            <a:r>
              <a:rPr lang="en-US" sz="1000" dirty="0" smtClean="0">
                <a:hlinkClick r:id="rId3"/>
              </a:rPr>
              <a:t>Continental</a:t>
            </a:r>
            <a:endParaRPr lang="en-US" sz="1000" dirty="0" smtClean="0"/>
          </a:p>
        </p:txBody>
      </p:sp>
      <p:sp>
        <p:nvSpPr>
          <p:cNvPr id="7" name="Slide Number Placeholder 6"/>
          <p:cNvSpPr>
            <a:spLocks noGrp="1"/>
          </p:cNvSpPr>
          <p:nvPr>
            <p:ph type="sldNum" sz="quarter" idx="12"/>
          </p:nvPr>
        </p:nvSpPr>
        <p:spPr/>
        <p:txBody>
          <a:bodyPr/>
          <a:lstStyle/>
          <a:p>
            <a:fld id="{2066355A-084C-D24E-9AD2-7E4FC41EA627}" type="slidenum">
              <a:rPr lang="en-US" smtClean="0"/>
              <a:pPr/>
              <a:t>15</a:t>
            </a:fld>
            <a:endParaRPr lang="en-US" dirty="0"/>
          </a:p>
        </p:txBody>
      </p:sp>
    </p:spTree>
    <p:extLst>
      <p:ext uri="{BB962C8B-B14F-4D97-AF65-F5344CB8AC3E}">
        <p14:creationId xmlns:p14="http://schemas.microsoft.com/office/powerpoint/2010/main" xmlns="" val="3927850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Governance</a:t>
            </a:r>
            <a:endParaRPr lang="en-US" dirty="0"/>
          </a:p>
        </p:txBody>
      </p:sp>
      <p:sp>
        <p:nvSpPr>
          <p:cNvPr id="3" name="Content Placeholder 2"/>
          <p:cNvSpPr>
            <a:spLocks noGrp="1"/>
          </p:cNvSpPr>
          <p:nvPr>
            <p:ph idx="1"/>
          </p:nvPr>
        </p:nvSpPr>
        <p:spPr/>
        <p:txBody>
          <a:bodyPr>
            <a:noAutofit/>
          </a:bodyPr>
          <a:lstStyle/>
          <a:p>
            <a:r>
              <a:rPr lang="en-US" dirty="0" smtClean="0"/>
              <a:t>Involving citizens through</a:t>
            </a:r>
          </a:p>
          <a:p>
            <a:pPr lvl="1"/>
            <a:r>
              <a:rPr lang="en-US" dirty="0" smtClean="0"/>
              <a:t>Better transparency</a:t>
            </a:r>
          </a:p>
          <a:p>
            <a:pPr lvl="1"/>
            <a:r>
              <a:rPr lang="en-US" dirty="0" smtClean="0"/>
              <a:t>Tailored government services</a:t>
            </a:r>
          </a:p>
          <a:p>
            <a:pPr lvl="1"/>
            <a:r>
              <a:rPr lang="en-US" dirty="0" smtClean="0"/>
              <a:t>Online interaction</a:t>
            </a:r>
          </a:p>
          <a:p>
            <a:pPr lvl="1"/>
            <a:r>
              <a:rPr lang="en-US" dirty="0" smtClean="0"/>
              <a:t>Report and suggestion platforms</a:t>
            </a:r>
            <a:endParaRPr lang="en-US" dirty="0"/>
          </a:p>
        </p:txBody>
      </p:sp>
      <p:pic>
        <p:nvPicPr>
          <p:cNvPr id="7170" name="Picture 2" descr="http://datasmart.ash.harvard.edu/assets/content/articles/_720x408/listingcoverphoto.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09240" y="3863181"/>
            <a:ext cx="4269827" cy="241956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Content Placeholder 7"/>
          <p:cNvSpPr txBox="1">
            <a:spLocks/>
          </p:cNvSpPr>
          <p:nvPr/>
        </p:nvSpPr>
        <p:spPr>
          <a:xfrm>
            <a:off x="4775901" y="6616576"/>
            <a:ext cx="5122479" cy="3252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smtClean="0"/>
              <a:t>	</a:t>
            </a:r>
            <a:r>
              <a:rPr lang="en-US" sz="1000" dirty="0" smtClean="0">
                <a:hlinkClick r:id="rId3"/>
              </a:rPr>
              <a:t>Image</a:t>
            </a:r>
            <a:r>
              <a:rPr lang="en-US" sz="1000" dirty="0" smtClean="0"/>
              <a:t> © Stephen Goldsmith and Susan Crawford </a:t>
            </a:r>
            <a:r>
              <a:rPr lang="en-US" sz="1000" dirty="0" smtClean="0">
                <a:hlinkClick r:id="rId4"/>
              </a:rPr>
              <a:t>“The Responsive City”</a:t>
            </a:r>
            <a:endParaRPr lang="en-US" sz="1000" dirty="0" smtClean="0"/>
          </a:p>
        </p:txBody>
      </p:sp>
      <p:sp>
        <p:nvSpPr>
          <p:cNvPr id="6" name="Slide Number Placeholder 5"/>
          <p:cNvSpPr>
            <a:spLocks noGrp="1"/>
          </p:cNvSpPr>
          <p:nvPr>
            <p:ph type="sldNum" sz="quarter" idx="12"/>
          </p:nvPr>
        </p:nvSpPr>
        <p:spPr/>
        <p:txBody>
          <a:bodyPr/>
          <a:lstStyle/>
          <a:p>
            <a:fld id="{2066355A-084C-D24E-9AD2-7E4FC41EA627}" type="slidenum">
              <a:rPr lang="en-US" smtClean="0"/>
              <a:pPr/>
              <a:t>16</a:t>
            </a:fld>
            <a:endParaRPr lang="en-US" dirty="0"/>
          </a:p>
        </p:txBody>
      </p:sp>
    </p:spTree>
    <p:extLst>
      <p:ext uri="{BB962C8B-B14F-4D97-AF65-F5344CB8AC3E}">
        <p14:creationId xmlns:p14="http://schemas.microsoft.com/office/powerpoint/2010/main" xmlns="" val="815048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Economy</a:t>
            </a:r>
            <a:endParaRPr lang="en-US" dirty="0"/>
          </a:p>
        </p:txBody>
      </p:sp>
      <p:sp>
        <p:nvSpPr>
          <p:cNvPr id="3" name="Content Placeholder 2"/>
          <p:cNvSpPr>
            <a:spLocks noGrp="1"/>
          </p:cNvSpPr>
          <p:nvPr>
            <p:ph idx="1"/>
          </p:nvPr>
        </p:nvSpPr>
        <p:spPr/>
        <p:txBody>
          <a:bodyPr/>
          <a:lstStyle/>
          <a:p>
            <a:r>
              <a:rPr lang="en-US" dirty="0" smtClean="0"/>
              <a:t>Driving economic growth through</a:t>
            </a:r>
          </a:p>
          <a:p>
            <a:pPr lvl="1"/>
            <a:r>
              <a:rPr lang="en-US" dirty="0" smtClean="0"/>
              <a:t>Public-Private Partnerships</a:t>
            </a:r>
          </a:p>
          <a:p>
            <a:pPr lvl="1"/>
            <a:r>
              <a:rPr lang="en-US" dirty="0" smtClean="0"/>
              <a:t>Recommender Services</a:t>
            </a:r>
          </a:p>
          <a:p>
            <a:pPr lvl="1"/>
            <a:r>
              <a:rPr lang="en-US" dirty="0" smtClean="0"/>
              <a:t>Open Data platforms</a:t>
            </a:r>
          </a:p>
          <a:p>
            <a:pPr lvl="1"/>
            <a:r>
              <a:rPr lang="en-US" dirty="0" smtClean="0"/>
              <a:t>Entrepreneur networks</a:t>
            </a:r>
          </a:p>
          <a:p>
            <a:pPr lvl="1"/>
            <a:r>
              <a:rPr lang="en-US" dirty="0" smtClean="0"/>
              <a:t>Solid infrastructure</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17</a:t>
            </a:fld>
            <a:endParaRPr lang="en-US" dirty="0"/>
          </a:p>
        </p:txBody>
      </p:sp>
    </p:spTree>
    <p:extLst>
      <p:ext uri="{BB962C8B-B14F-4D97-AF65-F5344CB8AC3E}">
        <p14:creationId xmlns:p14="http://schemas.microsoft.com/office/powerpoint/2010/main" xmlns="" val="2115321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Healthcare</a:t>
            </a:r>
            <a:endParaRPr lang="en-US" dirty="0"/>
          </a:p>
        </p:txBody>
      </p:sp>
      <p:sp>
        <p:nvSpPr>
          <p:cNvPr id="3" name="Content Placeholder 2"/>
          <p:cNvSpPr>
            <a:spLocks noGrp="1"/>
          </p:cNvSpPr>
          <p:nvPr>
            <p:ph idx="1"/>
          </p:nvPr>
        </p:nvSpPr>
        <p:spPr/>
        <p:txBody>
          <a:bodyPr/>
          <a:lstStyle/>
          <a:p>
            <a:r>
              <a:rPr lang="en-US" dirty="0" smtClean="0"/>
              <a:t>Improving medical services by</a:t>
            </a:r>
          </a:p>
          <a:p>
            <a:pPr lvl="1"/>
            <a:r>
              <a:rPr lang="en-US" dirty="0" smtClean="0"/>
              <a:t>The creation of a connected medical network to</a:t>
            </a:r>
          </a:p>
          <a:p>
            <a:pPr lvl="2"/>
            <a:r>
              <a:rPr lang="en-US" dirty="0" smtClean="0"/>
              <a:t>Allow the better exchange between practitioners</a:t>
            </a:r>
          </a:p>
          <a:p>
            <a:pPr lvl="2"/>
            <a:r>
              <a:rPr lang="en-US" dirty="0" smtClean="0"/>
              <a:t>Combine health records from different sources</a:t>
            </a:r>
          </a:p>
          <a:p>
            <a:pPr lvl="1"/>
            <a:r>
              <a:rPr lang="en-US" dirty="0" smtClean="0"/>
              <a:t>Remote body monitoring</a:t>
            </a:r>
          </a:p>
          <a:p>
            <a:pPr lvl="1"/>
            <a:r>
              <a:rPr lang="en-US" dirty="0" smtClean="0"/>
              <a:t>Automated warning systems</a:t>
            </a:r>
          </a:p>
          <a:p>
            <a:pPr lvl="1"/>
            <a:r>
              <a:rPr lang="en-US" dirty="0" smtClean="0"/>
              <a:t>Involving patients in the process</a:t>
            </a:r>
          </a:p>
          <a:p>
            <a:pPr lvl="1"/>
            <a:endParaRPr lang="en-US" dirty="0"/>
          </a:p>
        </p:txBody>
      </p:sp>
      <p:pic>
        <p:nvPicPr>
          <p:cNvPr id="5122" name="Picture 2" descr="C:\Users\david.eckhoff\Desktop\wi-fi_for_medical_students.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410200" y="3593044"/>
            <a:ext cx="3642360" cy="1733969"/>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6371923" y="6626936"/>
            <a:ext cx="2874505" cy="246221"/>
          </a:xfrm>
          <a:prstGeom prst="rect">
            <a:avLst/>
          </a:prstGeom>
          <a:noFill/>
        </p:spPr>
        <p:txBody>
          <a:bodyPr wrap="none" rtlCol="0">
            <a:spAutoFit/>
          </a:bodyPr>
          <a:lstStyle/>
          <a:p>
            <a:r>
              <a:rPr lang="en-SG" sz="1000" dirty="0" smtClean="0">
                <a:hlinkClick r:id="rId3"/>
              </a:rPr>
              <a:t>Image </a:t>
            </a:r>
            <a:r>
              <a:rPr lang="en-SG" sz="1000" dirty="0" smtClean="0"/>
              <a:t>by</a:t>
            </a:r>
            <a:r>
              <a:rPr lang="en-SG" sz="1000" dirty="0"/>
              <a:t> </a:t>
            </a:r>
            <a:r>
              <a:rPr lang="en-SG" sz="1000" dirty="0" smtClean="0">
                <a:hlinkClick r:id="rId4"/>
              </a:rPr>
              <a:t>NEC Corporation</a:t>
            </a:r>
            <a:r>
              <a:rPr lang="en-SG" sz="1000" dirty="0"/>
              <a:t> </a:t>
            </a:r>
            <a:r>
              <a:rPr lang="en-SG" sz="1000" dirty="0" smtClean="0"/>
              <a:t>licensed </a:t>
            </a:r>
            <a:r>
              <a:rPr lang="en-SG" sz="1000" dirty="0"/>
              <a:t>under </a:t>
            </a:r>
            <a:r>
              <a:rPr lang="en-SG" sz="1000" dirty="0" smtClean="0">
                <a:hlinkClick r:id="rId5"/>
              </a:rPr>
              <a:t>CC BY 2.0</a:t>
            </a:r>
            <a:endParaRPr lang="en-SG" sz="10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18</a:t>
            </a:fld>
            <a:endParaRPr lang="en-US" dirty="0"/>
          </a:p>
        </p:txBody>
      </p:sp>
    </p:spTree>
    <p:extLst>
      <p:ext uri="{BB962C8B-B14F-4D97-AF65-F5344CB8AC3E}">
        <p14:creationId xmlns:p14="http://schemas.microsoft.com/office/powerpoint/2010/main" xmlns="" val="34225664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Smart Citizens</a:t>
            </a:r>
            <a:endParaRPr lang="en-US" dirty="0"/>
          </a:p>
        </p:txBody>
      </p:sp>
      <p:sp>
        <p:nvSpPr>
          <p:cNvPr id="3" name="Content Placeholder 2"/>
          <p:cNvSpPr>
            <a:spLocks noGrp="1"/>
          </p:cNvSpPr>
          <p:nvPr>
            <p:ph idx="1"/>
          </p:nvPr>
        </p:nvSpPr>
        <p:spPr/>
        <p:txBody>
          <a:bodyPr/>
          <a:lstStyle/>
          <a:p>
            <a:r>
              <a:rPr lang="en-US" dirty="0" smtClean="0"/>
              <a:t>Creating </a:t>
            </a:r>
            <a:r>
              <a:rPr lang="en-US" dirty="0"/>
              <a:t>s</a:t>
            </a:r>
            <a:r>
              <a:rPr lang="en-US" dirty="0" smtClean="0"/>
              <a:t>mart people and communities via</a:t>
            </a:r>
          </a:p>
          <a:p>
            <a:pPr lvl="1"/>
            <a:r>
              <a:rPr lang="en-US" dirty="0" smtClean="0"/>
              <a:t>Life-long learning systems</a:t>
            </a:r>
          </a:p>
          <a:p>
            <a:pPr lvl="1"/>
            <a:r>
              <a:rPr lang="en-US" dirty="0" smtClean="0"/>
              <a:t>Increased Employability</a:t>
            </a:r>
          </a:p>
          <a:p>
            <a:pPr lvl="1"/>
            <a:r>
              <a:rPr lang="en-US" dirty="0" smtClean="0"/>
              <a:t>Digital Inclusions</a:t>
            </a:r>
          </a:p>
          <a:p>
            <a:pPr lvl="1"/>
            <a:r>
              <a:rPr lang="en-US" dirty="0" smtClean="0"/>
              <a:t>Subsidized services</a:t>
            </a:r>
            <a:endParaRPr lang="en-US" dirty="0"/>
          </a:p>
        </p:txBody>
      </p:sp>
      <p:pic>
        <p:nvPicPr>
          <p:cNvPr id="6146" name="Picture 2" descr="C:\Users\david.eckhoff\Desktop\rect4162.pn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 t="6945" r="55511" b="19555"/>
          <a:stretch/>
        </p:blipFill>
        <p:spPr bwMode="auto">
          <a:xfrm>
            <a:off x="6101080" y="2340000"/>
            <a:ext cx="2952000" cy="3996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6844252" y="6623517"/>
            <a:ext cx="2406428" cy="246221"/>
          </a:xfrm>
          <a:prstGeom prst="rect">
            <a:avLst/>
          </a:prstGeom>
          <a:noFill/>
        </p:spPr>
        <p:txBody>
          <a:bodyPr wrap="none" rtlCol="0">
            <a:spAutoFit/>
          </a:bodyPr>
          <a:lstStyle/>
          <a:p>
            <a:r>
              <a:rPr lang="en-US" sz="1000" dirty="0" smtClean="0">
                <a:hlinkClick r:id="rId3"/>
              </a:rPr>
              <a:t>Image</a:t>
            </a:r>
            <a:r>
              <a:rPr lang="en-US" sz="1000" dirty="0" smtClean="0"/>
              <a:t> by </a:t>
            </a:r>
            <a:r>
              <a:rPr lang="en-US" sz="1000" dirty="0" smtClean="0">
                <a:hlinkClick r:id="rId4"/>
              </a:rPr>
              <a:t>skeeze</a:t>
            </a:r>
            <a:r>
              <a:rPr lang="en-US" sz="1000" dirty="0" smtClean="0"/>
              <a:t> under </a:t>
            </a:r>
            <a:r>
              <a:rPr lang="en-US" sz="1000" dirty="0" smtClean="0">
                <a:hlinkClick r:id="rId5"/>
              </a:rPr>
              <a:t>CC0 public domain</a:t>
            </a:r>
            <a:endParaRPr lang="en-US" sz="1000" dirty="0" smtClean="0"/>
          </a:p>
        </p:txBody>
      </p:sp>
      <p:sp>
        <p:nvSpPr>
          <p:cNvPr id="5" name="Slide Number Placeholder 4"/>
          <p:cNvSpPr>
            <a:spLocks noGrp="1"/>
          </p:cNvSpPr>
          <p:nvPr>
            <p:ph type="sldNum" sz="quarter" idx="12"/>
          </p:nvPr>
        </p:nvSpPr>
        <p:spPr/>
        <p:txBody>
          <a:bodyPr/>
          <a:lstStyle/>
          <a:p>
            <a:fld id="{2066355A-084C-D24E-9AD2-7E4FC41EA627}" type="slidenum">
              <a:rPr lang="en-US" smtClean="0"/>
              <a:pPr/>
              <a:t>19</a:t>
            </a:fld>
            <a:endParaRPr lang="en-US" dirty="0"/>
          </a:p>
        </p:txBody>
      </p:sp>
    </p:spTree>
    <p:extLst>
      <p:ext uri="{BB962C8B-B14F-4D97-AF65-F5344CB8AC3E}">
        <p14:creationId xmlns:p14="http://schemas.microsoft.com/office/powerpoint/2010/main" xmlns="" val="3232528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Disclaimer</a:t>
            </a:r>
            <a:endParaRPr lang="en-US" dirty="0"/>
          </a:p>
        </p:txBody>
      </p:sp>
      <p:sp>
        <p:nvSpPr>
          <p:cNvPr id="5" name="Content Placeholder 4"/>
          <p:cNvSpPr>
            <a:spLocks noGrp="1"/>
          </p:cNvSpPr>
          <p:nvPr>
            <p:ph idx="1"/>
          </p:nvPr>
        </p:nvSpPr>
        <p:spPr>
          <a:xfrm>
            <a:off x="457200" y="1200150"/>
            <a:ext cx="8229600" cy="4525963"/>
          </a:xfrm>
        </p:spPr>
        <p:txBody>
          <a:bodyPr>
            <a:noAutofit/>
          </a:bodyPr>
          <a:lstStyle/>
          <a:p>
            <a:r>
              <a:rPr lang="en-US" sz="2400" dirty="0" smtClean="0"/>
              <a:t>Version of these slides: </a:t>
            </a:r>
            <a:r>
              <a:rPr lang="en-US" sz="2400" dirty="0" smtClean="0"/>
              <a:t>V09-12-2017</a:t>
            </a:r>
            <a:endParaRPr lang="en-US" sz="2400" dirty="0" smtClean="0"/>
          </a:p>
          <a:p>
            <a:r>
              <a:rPr lang="en-US" sz="2400" dirty="0" smtClean="0"/>
              <a:t>This is a tutorial accompanying our paper </a:t>
            </a:r>
            <a:r>
              <a:rPr lang="en-US" sz="2400" dirty="0" smtClean="0"/>
              <a:t>“</a:t>
            </a:r>
            <a:r>
              <a:rPr lang="en-US" sz="2400" b="1" dirty="0" smtClean="0"/>
              <a:t>Privacy in the Smart City -- Applications, Technologies, Challenges and </a:t>
            </a:r>
            <a:r>
              <a:rPr lang="en-US" sz="2400" b="1" dirty="0" smtClean="0"/>
              <a:t>Solutions</a:t>
            </a:r>
            <a:r>
              <a:rPr lang="en-US" sz="2400" dirty="0" smtClean="0"/>
              <a:t>“ published in </a:t>
            </a:r>
            <a:r>
              <a:rPr lang="en-US" sz="2400" i="1" dirty="0" smtClean="0"/>
              <a:t>IEEE </a:t>
            </a:r>
            <a:r>
              <a:rPr lang="en-US" sz="2400" i="1" dirty="0" smtClean="0"/>
              <a:t>Communications Surveys and </a:t>
            </a:r>
            <a:r>
              <a:rPr lang="en-US" sz="2400" i="1" dirty="0" smtClean="0"/>
              <a:t>Tutorials</a:t>
            </a:r>
            <a:r>
              <a:rPr lang="en-US" sz="2400" dirty="0" smtClean="0"/>
              <a:t>, DOI: </a:t>
            </a:r>
            <a:r>
              <a:rPr lang="de-DE" sz="2400" dirty="0" smtClean="0"/>
              <a:t>10.1109/COMST.2017.2748998, Volume/</a:t>
            </a:r>
            <a:r>
              <a:rPr lang="de-DE" sz="2400" dirty="0" err="1" smtClean="0"/>
              <a:t>Issue</a:t>
            </a:r>
            <a:r>
              <a:rPr lang="de-DE" sz="2400" dirty="0" smtClean="0"/>
              <a:t> TBD</a:t>
            </a:r>
            <a:endParaRPr lang="en-US" sz="2400" dirty="0" smtClean="0"/>
          </a:p>
          <a:p>
            <a:r>
              <a:rPr lang="en-US" sz="1600" dirty="0" smtClean="0"/>
              <a:t>Please cite this work for now as: </a:t>
            </a:r>
            <a:r>
              <a:rPr lang="en-US" sz="1600" i="1" dirty="0" smtClean="0"/>
              <a:t>David </a:t>
            </a:r>
            <a:r>
              <a:rPr lang="en-US" sz="1600" i="1" dirty="0" err="1" smtClean="0"/>
              <a:t>Eckhoff</a:t>
            </a:r>
            <a:r>
              <a:rPr lang="en-US" sz="1600" i="1" dirty="0" smtClean="0"/>
              <a:t> and Isabel Wagner, "Privacy in the Smart City -- Applications, Technologies, Challenges and Solutions," IEEE Communications Surveys and Tutorials, September 2017</a:t>
            </a:r>
            <a:endParaRPr lang="en-US" sz="2400" i="1" dirty="0" smtClean="0"/>
          </a:p>
          <a:p>
            <a:r>
              <a:rPr lang="en-US" sz="2400" dirty="0" smtClean="0"/>
              <a:t>This </a:t>
            </a:r>
            <a:r>
              <a:rPr lang="en-US" sz="2400" dirty="0" smtClean="0"/>
              <a:t>work is purely non-commercial and serves only educational purposes</a:t>
            </a:r>
          </a:p>
          <a:p>
            <a:r>
              <a:rPr lang="en-US" sz="2400" dirty="0" smtClean="0"/>
              <a:t>Uncredited photos are © David Eckhoff CC-BY </a:t>
            </a:r>
            <a:r>
              <a:rPr lang="en-US" sz="2400" dirty="0" smtClean="0"/>
              <a:t>2.0, Illustrations </a:t>
            </a:r>
            <a:r>
              <a:rPr lang="en-US" sz="2400" dirty="0" smtClean="0"/>
              <a:t>are © David Eckhoff, Isabel Wagner</a:t>
            </a:r>
          </a:p>
          <a:p>
            <a:r>
              <a:rPr lang="en-US" sz="2400" dirty="0" smtClean="0"/>
              <a:t>Contact: </a:t>
            </a:r>
            <a:r>
              <a:rPr lang="en-US" sz="2400" dirty="0" smtClean="0"/>
              <a:t/>
            </a:r>
            <a:br>
              <a:rPr lang="en-US" sz="2400" dirty="0" smtClean="0"/>
            </a:br>
            <a:r>
              <a:rPr lang="en-US" sz="2400" dirty="0" smtClean="0">
                <a:hlinkClick r:id="rId2"/>
              </a:rPr>
              <a:t>david.eckhoff@tum-create.edu.sg</a:t>
            </a:r>
            <a:r>
              <a:rPr lang="en-US" sz="2400" dirty="0" smtClean="0"/>
              <a:t>, </a:t>
            </a:r>
            <a:r>
              <a:rPr lang="en-US" sz="2400" dirty="0" smtClean="0">
                <a:hlinkClick r:id="rId3"/>
              </a:rPr>
              <a:t>isabel.wagner@dmu.ac.uk</a:t>
            </a:r>
            <a:endParaRPr lang="en-US" sz="2400" dirty="0"/>
          </a:p>
          <a:p>
            <a:pPr marL="0" indent="0">
              <a:buNone/>
            </a:pPr>
            <a:endParaRPr lang="en-US" sz="2400" dirty="0" smtClean="0"/>
          </a:p>
          <a:p>
            <a:endParaRPr lang="en-US" sz="2400" i="1"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2</a:t>
            </a:fld>
            <a:endParaRPr lang="en-US" dirty="0"/>
          </a:p>
        </p:txBody>
      </p:sp>
    </p:spTree>
    <p:extLst>
      <p:ext uri="{BB962C8B-B14F-4D97-AF65-F5344CB8AC3E}">
        <p14:creationId xmlns:p14="http://schemas.microsoft.com/office/powerpoint/2010/main" xmlns="" val="34950437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Enabling Technologies</a:t>
            </a:r>
            <a:endParaRPr lang="en-US" dirty="0"/>
          </a:p>
        </p:txBody>
      </p:sp>
      <p:pic>
        <p:nvPicPr>
          <p:cNvPr id="14338" name="Picture 2" descr="https://static.pexels.com/photos/1539/vintage-technology-music-old.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78" t="7015" r="278" b="13197"/>
          <a:stretch/>
        </p:blipFill>
        <p:spPr bwMode="auto">
          <a:xfrm>
            <a:off x="-38100" y="0"/>
            <a:ext cx="9182100" cy="44069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6699472" y="6623517"/>
            <a:ext cx="2518638" cy="246221"/>
          </a:xfrm>
          <a:prstGeom prst="rect">
            <a:avLst/>
          </a:prstGeom>
          <a:noFill/>
        </p:spPr>
        <p:txBody>
          <a:bodyPr wrap="none" rtlCol="0">
            <a:spAutoFit/>
          </a:bodyPr>
          <a:lstStyle/>
          <a:p>
            <a:r>
              <a:rPr lang="en-US" sz="1000" dirty="0" smtClean="0">
                <a:hlinkClick r:id="rId3"/>
              </a:rPr>
              <a:t>Image</a:t>
            </a:r>
            <a:r>
              <a:rPr lang="en-US" sz="1000" dirty="0" smtClean="0"/>
              <a:t> by </a:t>
            </a:r>
            <a:r>
              <a:rPr lang="en-US" sz="1000" dirty="0" err="1" smtClean="0"/>
              <a:t>SplitShire</a:t>
            </a:r>
            <a:r>
              <a:rPr lang="en-US" sz="1000" dirty="0" smtClean="0"/>
              <a:t> under </a:t>
            </a:r>
            <a:r>
              <a:rPr lang="en-US" sz="1000" dirty="0" smtClean="0">
                <a:hlinkClick r:id="rId4"/>
              </a:rPr>
              <a:t>CC0 public domain</a:t>
            </a:r>
            <a:endParaRPr lang="en-US" sz="1000" dirty="0" smtClean="0"/>
          </a:p>
        </p:txBody>
      </p:sp>
    </p:spTree>
    <p:extLst>
      <p:ext uri="{BB962C8B-B14F-4D97-AF65-F5344CB8AC3E}">
        <p14:creationId xmlns:p14="http://schemas.microsoft.com/office/powerpoint/2010/main" xmlns="" val="8089428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Enabling Technologies</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08687" y="1524000"/>
            <a:ext cx="8326627" cy="3810000"/>
          </a:xfrm>
        </p:spPr>
      </p:pic>
      <p:sp>
        <p:nvSpPr>
          <p:cNvPr id="5" name="Slide Number Placeholder 4"/>
          <p:cNvSpPr>
            <a:spLocks noGrp="1"/>
          </p:cNvSpPr>
          <p:nvPr>
            <p:ph type="sldNum" sz="quarter" idx="12"/>
          </p:nvPr>
        </p:nvSpPr>
        <p:spPr/>
        <p:txBody>
          <a:bodyPr/>
          <a:lstStyle/>
          <a:p>
            <a:fld id="{2066355A-084C-D24E-9AD2-7E4FC41EA627}" type="slidenum">
              <a:rPr lang="en-US" smtClean="0"/>
              <a:pPr/>
              <a:t>21</a:t>
            </a:fld>
            <a:endParaRPr lang="en-US" dirty="0"/>
          </a:p>
        </p:txBody>
      </p:sp>
    </p:spTree>
    <p:extLst>
      <p:ext uri="{BB962C8B-B14F-4D97-AF65-F5344CB8AC3E}">
        <p14:creationId xmlns:p14="http://schemas.microsoft.com/office/powerpoint/2010/main" xmlns="" val="22803226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Ubiquitous </a:t>
            </a:r>
            <a:r>
              <a:rPr lang="en-GB" dirty="0" smtClean="0"/>
              <a:t>connectivity</a:t>
            </a:r>
            <a:endParaRPr lang="en-US" dirty="0"/>
          </a:p>
        </p:txBody>
      </p:sp>
      <p:pic>
        <p:nvPicPr>
          <p:cNvPr id="5" name="Grafik 4"/>
          <p:cNvPicPr>
            <a:picLocks noChangeAspect="1"/>
          </p:cNvPicPr>
          <p:nvPr/>
        </p:nvPicPr>
        <p:blipFill rotWithShape="1">
          <a:blip r:embed="rId2">
            <a:extLst>
              <a:ext uri="{28A0092B-C50C-407E-A947-70E740481C1C}">
                <a14:useLocalDpi xmlns:a14="http://schemas.microsoft.com/office/drawing/2010/main" xmlns="" val="0"/>
              </a:ext>
            </a:extLst>
          </a:blip>
          <a:srcRect l="25496" r="35799" b="47222"/>
          <a:stretch/>
        </p:blipFill>
        <p:spPr>
          <a:xfrm>
            <a:off x="6565900" y="1591623"/>
            <a:ext cx="2489200" cy="4821877"/>
          </a:xfrm>
          <a:prstGeom prst="rect">
            <a:avLst/>
          </a:prstGeom>
        </p:spPr>
      </p:pic>
      <p:pic>
        <p:nvPicPr>
          <p:cNvPr id="4" name="Inhaltsplatzhalter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6362700" y="1204970"/>
            <a:ext cx="2692400" cy="1903831"/>
          </a:xfrm>
        </p:spPr>
      </p:pic>
      <p:sp>
        <p:nvSpPr>
          <p:cNvPr id="7"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Being online as a requirement </a:t>
            </a:r>
            <a:br>
              <a:rPr lang="en-US" dirty="0" smtClean="0"/>
            </a:br>
            <a:r>
              <a:rPr lang="en-US" dirty="0" smtClean="0"/>
              <a:t>for smart services</a:t>
            </a:r>
          </a:p>
          <a:p>
            <a:r>
              <a:rPr lang="en-US" dirty="0" smtClean="0"/>
              <a:t>Always-on through</a:t>
            </a:r>
          </a:p>
          <a:p>
            <a:pPr lvl="1"/>
            <a:r>
              <a:rPr lang="en-US" dirty="0" smtClean="0"/>
              <a:t>4G Coverage </a:t>
            </a:r>
          </a:p>
          <a:p>
            <a:pPr lvl="1"/>
            <a:r>
              <a:rPr lang="en-US" dirty="0" smtClean="0"/>
              <a:t>5G: even more bandwidth</a:t>
            </a:r>
          </a:p>
          <a:p>
            <a:pPr lvl="1"/>
            <a:r>
              <a:rPr lang="en-US" dirty="0" smtClean="0"/>
              <a:t>Free </a:t>
            </a:r>
            <a:r>
              <a:rPr lang="en-US" dirty="0" err="1" smtClean="0"/>
              <a:t>WiFi</a:t>
            </a:r>
            <a:r>
              <a:rPr lang="en-US" dirty="0" smtClean="0"/>
              <a:t> Projects</a:t>
            </a:r>
          </a:p>
          <a:p>
            <a:pPr lvl="1"/>
            <a:endParaRPr lang="en-US" dirty="0"/>
          </a:p>
        </p:txBody>
      </p:sp>
      <p:sp>
        <p:nvSpPr>
          <p:cNvPr id="8" name="TextBox 7"/>
          <p:cNvSpPr txBox="1"/>
          <p:nvPr/>
        </p:nvSpPr>
        <p:spPr>
          <a:xfrm>
            <a:off x="5844699" y="6474867"/>
            <a:ext cx="3331681" cy="400110"/>
          </a:xfrm>
          <a:prstGeom prst="rect">
            <a:avLst/>
          </a:prstGeom>
          <a:noFill/>
        </p:spPr>
        <p:txBody>
          <a:bodyPr wrap="none" rtlCol="0">
            <a:spAutoFit/>
          </a:bodyPr>
          <a:lstStyle/>
          <a:p>
            <a:pPr algn="r"/>
            <a:r>
              <a:rPr lang="en-US" sz="1000" dirty="0"/>
              <a:t>Top: </a:t>
            </a:r>
            <a:r>
              <a:rPr lang="en-US" sz="1000" dirty="0" smtClean="0">
                <a:hlinkClick r:id="rId4"/>
              </a:rPr>
              <a:t>Image</a:t>
            </a:r>
            <a:r>
              <a:rPr lang="en-US" sz="1000" dirty="0" smtClean="0"/>
              <a:t> by </a:t>
            </a:r>
            <a:r>
              <a:rPr lang="en-US" sz="1000" dirty="0" smtClean="0">
                <a:hlinkClick r:id="rId5"/>
              </a:rPr>
              <a:t>Wayda Dreamscape </a:t>
            </a:r>
            <a:r>
              <a:rPr lang="en-SG" sz="1000" dirty="0" smtClean="0"/>
              <a:t>licensed </a:t>
            </a:r>
            <a:r>
              <a:rPr lang="en-SG" sz="1000" dirty="0"/>
              <a:t>under </a:t>
            </a:r>
            <a:r>
              <a:rPr lang="en-SG" sz="1000" dirty="0">
                <a:hlinkClick r:id="rId6"/>
              </a:rPr>
              <a:t>CC BY 2.0</a:t>
            </a:r>
            <a:endParaRPr lang="en-SG" sz="1000" dirty="0"/>
          </a:p>
          <a:p>
            <a:pPr algn="r"/>
            <a:r>
              <a:rPr lang="en-US" sz="1000" dirty="0" smtClean="0"/>
              <a:t>Bottom: </a:t>
            </a:r>
            <a:r>
              <a:rPr lang="en-US" sz="1000" dirty="0" smtClean="0">
                <a:hlinkClick r:id="rId7"/>
              </a:rPr>
              <a:t>Image</a:t>
            </a:r>
            <a:r>
              <a:rPr lang="en-US" sz="1000" dirty="0" smtClean="0"/>
              <a:t> by </a:t>
            </a:r>
            <a:r>
              <a:rPr lang="en-US" sz="1000" dirty="0" err="1" smtClean="0"/>
              <a:t>Nachoman</a:t>
            </a:r>
            <a:r>
              <a:rPr lang="en-US" sz="1000" dirty="0" smtClean="0"/>
              <a:t>-AU licensed under</a:t>
            </a:r>
            <a:r>
              <a:rPr lang="en-SG" sz="1000" dirty="0"/>
              <a:t> </a:t>
            </a:r>
            <a:r>
              <a:rPr lang="en-SG" sz="1000" dirty="0">
                <a:hlinkClick r:id="rId6"/>
              </a:rPr>
              <a:t>CC BY </a:t>
            </a:r>
            <a:r>
              <a:rPr lang="en-SG" sz="1000" dirty="0" smtClean="0">
                <a:hlinkClick r:id="rId6"/>
              </a:rPr>
              <a:t>2.0</a:t>
            </a:r>
            <a:endParaRPr lang="en-SG" sz="1000"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22</a:t>
            </a:fld>
            <a:endParaRPr lang="en-US" dirty="0"/>
          </a:p>
        </p:txBody>
      </p:sp>
    </p:spTree>
    <p:extLst>
      <p:ext uri="{BB962C8B-B14F-4D97-AF65-F5344CB8AC3E}">
        <p14:creationId xmlns:p14="http://schemas.microsoft.com/office/powerpoint/2010/main" xmlns="" val="7363505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Smart </a:t>
            </a:r>
            <a:r>
              <a:rPr lang="en-GB" dirty="0" smtClean="0"/>
              <a:t>cards</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855733" y="1193607"/>
            <a:ext cx="3224696" cy="2317751"/>
          </a:xfrm>
        </p:spPr>
      </p:pic>
      <p:pic>
        <p:nvPicPr>
          <p:cNvPr id="5" name="Grafik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966173" y="3934655"/>
            <a:ext cx="4045863" cy="2191508"/>
          </a:xfrm>
          <a:prstGeom prst="rect">
            <a:avLst/>
          </a:prstGeom>
        </p:spPr>
      </p:pic>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Technology (ISO/IEC </a:t>
            </a:r>
            <a:r>
              <a:rPr lang="en-US" dirty="0" smtClean="0"/>
              <a:t>14443)</a:t>
            </a:r>
          </a:p>
          <a:p>
            <a:pPr lvl="1"/>
            <a:r>
              <a:rPr lang="en-US" dirty="0" smtClean="0"/>
              <a:t>Contact-less</a:t>
            </a:r>
          </a:p>
          <a:p>
            <a:pPr lvl="1"/>
            <a:r>
              <a:rPr lang="en-US" dirty="0" smtClean="0"/>
              <a:t>Storage</a:t>
            </a:r>
          </a:p>
          <a:p>
            <a:pPr lvl="1"/>
            <a:r>
              <a:rPr lang="en-US" dirty="0" smtClean="0"/>
              <a:t>Microprocessor</a:t>
            </a:r>
          </a:p>
          <a:p>
            <a:r>
              <a:rPr lang="en-US" dirty="0" smtClean="0"/>
              <a:t>Smartcards as </a:t>
            </a:r>
            <a:r>
              <a:rPr lang="en-US" dirty="0"/>
              <a:t>a</a:t>
            </a:r>
            <a:r>
              <a:rPr lang="en-US" dirty="0" smtClean="0"/>
              <a:t>n enabler for</a:t>
            </a:r>
          </a:p>
          <a:p>
            <a:pPr lvl="1"/>
            <a:r>
              <a:rPr lang="en-US" dirty="0" smtClean="0"/>
              <a:t>Smart mobility services</a:t>
            </a:r>
          </a:p>
          <a:p>
            <a:pPr lvl="1"/>
            <a:r>
              <a:rPr lang="en-US" dirty="0" smtClean="0"/>
              <a:t>Efficient Authentication</a:t>
            </a:r>
          </a:p>
          <a:p>
            <a:pPr lvl="1"/>
            <a:r>
              <a:rPr lang="en-US" dirty="0" smtClean="0"/>
              <a:t>Cashless payment</a:t>
            </a:r>
          </a:p>
          <a:p>
            <a:r>
              <a:rPr lang="en-US" dirty="0"/>
              <a:t>Connected Smartcard </a:t>
            </a:r>
            <a:r>
              <a:rPr lang="en-US" dirty="0" smtClean="0"/>
              <a:t>readers</a:t>
            </a:r>
          </a:p>
          <a:p>
            <a:pPr lvl="1"/>
            <a:r>
              <a:rPr lang="en-US" dirty="0" smtClean="0"/>
              <a:t>Accounting features</a:t>
            </a:r>
          </a:p>
          <a:p>
            <a:pPr lvl="1"/>
            <a:r>
              <a:rPr lang="en-US" dirty="0" smtClean="0"/>
              <a:t>Security services</a:t>
            </a:r>
          </a:p>
          <a:p>
            <a:pPr lvl="1"/>
            <a:endParaRPr lang="en-US" dirty="0" smtClean="0"/>
          </a:p>
          <a:p>
            <a:pPr lvl="1"/>
            <a:endParaRPr lang="en-US" dirty="0" smtClean="0"/>
          </a:p>
          <a:p>
            <a:pPr lvl="1"/>
            <a:endParaRPr lang="en-US" dirty="0"/>
          </a:p>
        </p:txBody>
      </p:sp>
      <p:pic>
        <p:nvPicPr>
          <p:cNvPr id="8" name="Grafik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783376" y="791154"/>
            <a:ext cx="2220704" cy="2960939"/>
          </a:xfrm>
          <a:prstGeom prst="rect">
            <a:avLst/>
          </a:prstGeom>
        </p:spPr>
      </p:pic>
      <p:sp>
        <p:nvSpPr>
          <p:cNvPr id="9" name="TextBox 8"/>
          <p:cNvSpPr txBox="1"/>
          <p:nvPr/>
        </p:nvSpPr>
        <p:spPr>
          <a:xfrm>
            <a:off x="5742130" y="6474867"/>
            <a:ext cx="3432350" cy="400110"/>
          </a:xfrm>
          <a:prstGeom prst="rect">
            <a:avLst/>
          </a:prstGeom>
          <a:noFill/>
        </p:spPr>
        <p:txBody>
          <a:bodyPr wrap="none" rtlCol="0">
            <a:spAutoFit/>
          </a:bodyPr>
          <a:lstStyle/>
          <a:p>
            <a:pPr algn="r"/>
            <a:r>
              <a:rPr lang="en-US" sz="1000" dirty="0" smtClean="0"/>
              <a:t>Top left: </a:t>
            </a:r>
            <a:r>
              <a:rPr lang="en-US" sz="1000" dirty="0" smtClean="0">
                <a:hlinkClick r:id="rId5"/>
              </a:rPr>
              <a:t>Image</a:t>
            </a:r>
            <a:r>
              <a:rPr lang="en-US" sz="1000" dirty="0" smtClean="0"/>
              <a:t> by </a:t>
            </a:r>
            <a:r>
              <a:rPr lang="en-US" sz="1000" dirty="0" err="1" smtClean="0"/>
              <a:t>Kharitonov</a:t>
            </a:r>
            <a:r>
              <a:rPr lang="en-US" sz="1000" dirty="0" smtClean="0"/>
              <a:t> </a:t>
            </a:r>
            <a:r>
              <a:rPr lang="en-SG" sz="1000" dirty="0" smtClean="0"/>
              <a:t>licensed </a:t>
            </a:r>
            <a:r>
              <a:rPr lang="en-SG" sz="1000" dirty="0"/>
              <a:t>under </a:t>
            </a:r>
            <a:r>
              <a:rPr lang="en-SG" sz="1000" dirty="0">
                <a:hlinkClick r:id="rId6"/>
              </a:rPr>
              <a:t>CC </a:t>
            </a:r>
            <a:r>
              <a:rPr lang="en-SG" sz="1000" dirty="0" smtClean="0">
                <a:hlinkClick r:id="rId6"/>
              </a:rPr>
              <a:t>BY-SA 3.0</a:t>
            </a:r>
            <a:endParaRPr lang="en-SG" sz="1000" dirty="0" smtClean="0"/>
          </a:p>
          <a:p>
            <a:pPr algn="r"/>
            <a:r>
              <a:rPr lang="en-SG" sz="1000" dirty="0" smtClean="0"/>
              <a:t>Top right</a:t>
            </a:r>
            <a:r>
              <a:rPr lang="en-US" sz="1000" dirty="0" smtClean="0"/>
              <a:t>: </a:t>
            </a:r>
            <a:r>
              <a:rPr lang="en-US" sz="1000" dirty="0" smtClean="0">
                <a:hlinkClick r:id="rId7"/>
              </a:rPr>
              <a:t>Image</a:t>
            </a:r>
            <a:r>
              <a:rPr lang="en-US" sz="1000" dirty="0" smtClean="0"/>
              <a:t> by </a:t>
            </a:r>
            <a:r>
              <a:rPr lang="en-US" sz="1000" dirty="0" smtClean="0">
                <a:hlinkClick r:id="rId8"/>
              </a:rPr>
              <a:t>Marcus Wong</a:t>
            </a:r>
            <a:r>
              <a:rPr lang="en-US" sz="1000" dirty="0" smtClean="0"/>
              <a:t> licensed under</a:t>
            </a:r>
            <a:r>
              <a:rPr lang="en-SG" sz="1000" dirty="0"/>
              <a:t> </a:t>
            </a:r>
            <a:r>
              <a:rPr lang="en-SG" sz="1000" dirty="0">
                <a:hlinkClick r:id="rId9"/>
              </a:rPr>
              <a:t>CC </a:t>
            </a:r>
            <a:r>
              <a:rPr lang="en-SG" sz="1000" dirty="0" smtClean="0">
                <a:hlinkClick r:id="rId9"/>
              </a:rPr>
              <a:t>BY-SA 3.0</a:t>
            </a:r>
            <a:endParaRPr lang="en-SG" sz="1000" dirty="0"/>
          </a:p>
        </p:txBody>
      </p:sp>
      <p:sp>
        <p:nvSpPr>
          <p:cNvPr id="10" name="Slide Number Placeholder 9"/>
          <p:cNvSpPr>
            <a:spLocks noGrp="1"/>
          </p:cNvSpPr>
          <p:nvPr>
            <p:ph type="sldNum" sz="quarter" idx="12"/>
          </p:nvPr>
        </p:nvSpPr>
        <p:spPr/>
        <p:txBody>
          <a:bodyPr/>
          <a:lstStyle/>
          <a:p>
            <a:fld id="{2066355A-084C-D24E-9AD2-7E4FC41EA627}" type="slidenum">
              <a:rPr lang="en-US" smtClean="0"/>
              <a:pPr/>
              <a:t>23</a:t>
            </a:fld>
            <a:endParaRPr lang="en-US" dirty="0"/>
          </a:p>
        </p:txBody>
      </p:sp>
    </p:spTree>
    <p:extLst>
      <p:ext uri="{BB962C8B-B14F-4D97-AF65-F5344CB8AC3E}">
        <p14:creationId xmlns:p14="http://schemas.microsoft.com/office/powerpoint/2010/main" xmlns="" val="11154471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Open </a:t>
            </a:r>
            <a:r>
              <a:rPr lang="en-GB" dirty="0" smtClean="0"/>
              <a:t>data</a:t>
            </a:r>
            <a:endParaRPr lang="en-US" dirty="0"/>
          </a:p>
        </p:txBody>
      </p:sp>
      <p:sp>
        <p:nvSpPr>
          <p:cNvPr id="3" name="Content Placeholder 2"/>
          <p:cNvSpPr>
            <a:spLocks noGrp="1"/>
          </p:cNvSpPr>
          <p:nvPr>
            <p:ph idx="1"/>
          </p:nvPr>
        </p:nvSpPr>
        <p:spPr/>
        <p:txBody>
          <a:bodyPr/>
          <a:lstStyle/>
          <a:p>
            <a:r>
              <a:rPr lang="en-US" dirty="0" smtClean="0"/>
              <a:t>Making data public, e.g., on open data platforms</a:t>
            </a:r>
          </a:p>
          <a:p>
            <a:endParaRPr lang="en-US" dirty="0"/>
          </a:p>
          <a:p>
            <a:r>
              <a:rPr lang="en-US" dirty="0" smtClean="0"/>
              <a:t>Two types of openness:</a:t>
            </a:r>
            <a:endParaRPr lang="en-US" dirty="0"/>
          </a:p>
          <a:p>
            <a:pPr lvl="1"/>
            <a:r>
              <a:rPr lang="en-US" dirty="0" smtClean="0"/>
              <a:t>Technical openness:  the data is accessible</a:t>
            </a:r>
          </a:p>
          <a:p>
            <a:pPr lvl="1"/>
            <a:r>
              <a:rPr lang="en-US" dirty="0" smtClean="0"/>
              <a:t>Legal openness: the data can be used by third-parties</a:t>
            </a:r>
          </a:p>
        </p:txBody>
      </p:sp>
      <p:sp>
        <p:nvSpPr>
          <p:cNvPr id="5" name="Slide Number Placeholder 4"/>
          <p:cNvSpPr>
            <a:spLocks noGrp="1"/>
          </p:cNvSpPr>
          <p:nvPr>
            <p:ph type="sldNum" sz="quarter" idx="12"/>
          </p:nvPr>
        </p:nvSpPr>
        <p:spPr/>
        <p:txBody>
          <a:bodyPr/>
          <a:lstStyle/>
          <a:p>
            <a:fld id="{2066355A-084C-D24E-9AD2-7E4FC41EA627}" type="slidenum">
              <a:rPr lang="en-US" smtClean="0"/>
              <a:pPr/>
              <a:t>24</a:t>
            </a:fld>
            <a:endParaRPr lang="en-US" dirty="0"/>
          </a:p>
        </p:txBody>
      </p:sp>
    </p:spTree>
    <p:extLst>
      <p:ext uri="{BB962C8B-B14F-4D97-AF65-F5344CB8AC3E}">
        <p14:creationId xmlns:p14="http://schemas.microsoft.com/office/powerpoint/2010/main" xmlns="" val="40612268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(Participatory) Sensor networks</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6556011" y="1417638"/>
            <a:ext cx="2384789" cy="1915319"/>
          </a:xfrm>
        </p:spPr>
      </p:pic>
      <p:pic>
        <p:nvPicPr>
          <p:cNvPr id="5" name="Grafik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708766" y="3972719"/>
            <a:ext cx="4346334" cy="2446020"/>
          </a:xfrm>
          <a:prstGeom prst="rect">
            <a:avLst/>
          </a:prstGeom>
        </p:spPr>
      </p:pic>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primary knowledge collector</a:t>
            </a:r>
            <a:br>
              <a:rPr lang="en-US" dirty="0" smtClean="0"/>
            </a:br>
            <a:r>
              <a:rPr lang="en-US" dirty="0" smtClean="0"/>
              <a:t>in a smart city</a:t>
            </a:r>
          </a:p>
          <a:p>
            <a:r>
              <a:rPr lang="en-US" dirty="0" smtClean="0"/>
              <a:t>Enabler for almost everything</a:t>
            </a:r>
          </a:p>
          <a:p>
            <a:pPr lvl="1"/>
            <a:r>
              <a:rPr lang="en-US" dirty="0" smtClean="0"/>
              <a:t>Smart Mobility</a:t>
            </a:r>
          </a:p>
          <a:p>
            <a:pPr lvl="1"/>
            <a:r>
              <a:rPr lang="en-US" dirty="0" smtClean="0"/>
              <a:t>Smart Public Services</a:t>
            </a:r>
          </a:p>
          <a:p>
            <a:pPr lvl="1"/>
            <a:r>
              <a:rPr lang="en-US" dirty="0" smtClean="0"/>
              <a:t>Smart Buildings</a:t>
            </a:r>
          </a:p>
          <a:p>
            <a:pPr lvl="1"/>
            <a:r>
              <a:rPr lang="en-US" dirty="0" smtClean="0"/>
              <a:t>Smart Environments</a:t>
            </a:r>
          </a:p>
          <a:p>
            <a:pPr lvl="1"/>
            <a:r>
              <a:rPr lang="en-US" dirty="0" smtClean="0"/>
              <a:t>Smart Healthcare</a:t>
            </a:r>
          </a:p>
          <a:p>
            <a:pPr lvl="1"/>
            <a:endParaRPr lang="en-US" dirty="0" smtClean="0"/>
          </a:p>
        </p:txBody>
      </p:sp>
      <p:sp>
        <p:nvSpPr>
          <p:cNvPr id="8" name="TextBox 7"/>
          <p:cNvSpPr txBox="1"/>
          <p:nvPr/>
        </p:nvSpPr>
        <p:spPr>
          <a:xfrm>
            <a:off x="5845019" y="6474867"/>
            <a:ext cx="3331361" cy="400110"/>
          </a:xfrm>
          <a:prstGeom prst="rect">
            <a:avLst/>
          </a:prstGeom>
          <a:noFill/>
        </p:spPr>
        <p:txBody>
          <a:bodyPr wrap="none" rtlCol="0">
            <a:spAutoFit/>
          </a:bodyPr>
          <a:lstStyle/>
          <a:p>
            <a:pPr algn="r"/>
            <a:r>
              <a:rPr lang="en-US" sz="1000" dirty="0"/>
              <a:t>Top: </a:t>
            </a:r>
            <a:r>
              <a:rPr lang="en-US" sz="1000" dirty="0" smtClean="0">
                <a:hlinkClick r:id="rId4"/>
              </a:rPr>
              <a:t>Image</a:t>
            </a:r>
            <a:r>
              <a:rPr lang="en-US" sz="1000" dirty="0" smtClean="0"/>
              <a:t> by </a:t>
            </a:r>
            <a:r>
              <a:rPr lang="en-US" sz="1000" dirty="0" smtClean="0">
                <a:hlinkClick r:id="rId5"/>
              </a:rPr>
              <a:t>Mike_fleming</a:t>
            </a:r>
            <a:r>
              <a:rPr lang="en-US" sz="1000" dirty="0" smtClean="0"/>
              <a:t> </a:t>
            </a:r>
            <a:r>
              <a:rPr lang="en-SG" sz="1000" dirty="0" smtClean="0"/>
              <a:t>licensed </a:t>
            </a:r>
            <a:r>
              <a:rPr lang="en-SG" sz="1000" dirty="0"/>
              <a:t>under </a:t>
            </a:r>
            <a:r>
              <a:rPr lang="en-SG" sz="1000" dirty="0">
                <a:hlinkClick r:id="rId6"/>
              </a:rPr>
              <a:t>CC BY 2.0</a:t>
            </a:r>
            <a:endParaRPr lang="en-SG" sz="1000" dirty="0"/>
          </a:p>
          <a:p>
            <a:pPr algn="r"/>
            <a:r>
              <a:rPr lang="en-US" sz="1000" dirty="0" smtClean="0"/>
              <a:t>Bottom: </a:t>
            </a:r>
            <a:r>
              <a:rPr lang="en-US" sz="1000" dirty="0" smtClean="0">
                <a:hlinkClick r:id="rId7"/>
              </a:rPr>
              <a:t>Image</a:t>
            </a:r>
            <a:r>
              <a:rPr lang="en-US" sz="1000" dirty="0" smtClean="0"/>
              <a:t> by </a:t>
            </a:r>
            <a:r>
              <a:rPr lang="en-US" sz="1000" dirty="0" err="1" smtClean="0"/>
              <a:t>Cameramann</a:t>
            </a:r>
            <a:r>
              <a:rPr lang="en-US" sz="1000" dirty="0" smtClean="0"/>
              <a:t> licensed under</a:t>
            </a:r>
            <a:r>
              <a:rPr lang="en-SG" sz="1000" dirty="0"/>
              <a:t> </a:t>
            </a:r>
            <a:r>
              <a:rPr lang="en-SG" sz="1000" dirty="0">
                <a:hlinkClick r:id="rId8"/>
              </a:rPr>
              <a:t>CC </a:t>
            </a:r>
            <a:r>
              <a:rPr lang="en-SG" sz="1000" dirty="0" smtClean="0">
                <a:hlinkClick r:id="rId8"/>
              </a:rPr>
              <a:t>BY-SA 4.0</a:t>
            </a:r>
            <a:endParaRPr lang="en-SG" sz="1000"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25</a:t>
            </a:fld>
            <a:endParaRPr lang="en-US" dirty="0"/>
          </a:p>
        </p:txBody>
      </p:sp>
    </p:spTree>
    <p:extLst>
      <p:ext uri="{BB962C8B-B14F-4D97-AF65-F5344CB8AC3E}">
        <p14:creationId xmlns:p14="http://schemas.microsoft.com/office/powerpoint/2010/main" xmlns="" val="3075677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(Participatory) Sensor networks</a:t>
            </a:r>
            <a:endParaRPr lang="en-US" dirty="0"/>
          </a:p>
        </p:txBody>
      </p:sp>
      <p:sp>
        <p:nvSpPr>
          <p:cNvPr id="6" name="Content Placeholder 2"/>
          <p:cNvSpPr txBox="1">
            <a:spLocks/>
          </p:cNvSpPr>
          <p:nvPr/>
        </p:nvSpPr>
        <p:spPr>
          <a:xfrm>
            <a:off x="457200" y="1600200"/>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Examples for sensors</a:t>
            </a:r>
          </a:p>
          <a:p>
            <a:pPr lvl="1"/>
            <a:r>
              <a:rPr lang="en-US" dirty="0" smtClean="0"/>
              <a:t>CCTV</a:t>
            </a:r>
          </a:p>
          <a:p>
            <a:pPr lvl="1"/>
            <a:r>
              <a:rPr lang="en-US" dirty="0" smtClean="0"/>
              <a:t>Motion sensors</a:t>
            </a:r>
          </a:p>
          <a:p>
            <a:pPr lvl="1"/>
            <a:r>
              <a:rPr lang="en-US" dirty="0" smtClean="0"/>
              <a:t>Traffic monitors</a:t>
            </a:r>
          </a:p>
          <a:p>
            <a:pPr lvl="1"/>
            <a:r>
              <a:rPr lang="en-US" dirty="0" smtClean="0"/>
              <a:t>Noise/Pollution Sensors</a:t>
            </a:r>
          </a:p>
          <a:p>
            <a:pPr lvl="1"/>
            <a:r>
              <a:rPr lang="en-US" dirty="0" smtClean="0"/>
              <a:t>Smart Trash Cans</a:t>
            </a:r>
          </a:p>
          <a:p>
            <a:r>
              <a:rPr lang="en-US" dirty="0" smtClean="0"/>
              <a:t>Participatory Sensing</a:t>
            </a:r>
          </a:p>
          <a:p>
            <a:pPr lvl="1"/>
            <a:r>
              <a:rPr lang="en-US" dirty="0" smtClean="0"/>
              <a:t>Utilizing user devices</a:t>
            </a:r>
            <a:br>
              <a:rPr lang="en-US" dirty="0" smtClean="0"/>
            </a:br>
            <a:r>
              <a:rPr lang="en-US" dirty="0" smtClean="0"/>
              <a:t>(smartphones, vehicles)</a:t>
            </a:r>
            <a:br>
              <a:rPr lang="en-US" dirty="0" smtClean="0"/>
            </a:br>
            <a:r>
              <a:rPr lang="en-US" dirty="0" smtClean="0"/>
              <a:t>as sensors</a:t>
            </a:r>
          </a:p>
          <a:p>
            <a:pPr lvl="2"/>
            <a:r>
              <a:rPr lang="en-US" dirty="0" smtClean="0"/>
              <a:t>High availability</a:t>
            </a:r>
          </a:p>
          <a:p>
            <a:pPr lvl="2"/>
            <a:r>
              <a:rPr lang="en-US" dirty="0" smtClean="0"/>
              <a:t>Large coverage</a:t>
            </a:r>
          </a:p>
          <a:p>
            <a:pPr lvl="1"/>
            <a:endParaRPr lang="en-US" dirty="0" smtClean="0"/>
          </a:p>
        </p:txBody>
      </p:sp>
      <p:sp>
        <p:nvSpPr>
          <p:cNvPr id="7" name="Content Placeholder 7"/>
          <p:cNvSpPr txBox="1">
            <a:spLocks/>
          </p:cNvSpPr>
          <p:nvPr/>
        </p:nvSpPr>
        <p:spPr>
          <a:xfrm>
            <a:off x="7358197" y="8927100"/>
            <a:ext cx="5556656" cy="184756"/>
          </a:xfrm>
          <a:prstGeom prst="rect">
            <a:avLst/>
          </a:prstGeom>
        </p:spPr>
        <p:txBody>
          <a:bodyPr vert="horz" lIns="91440" tIns="45720" rIns="91440" bIns="45720" rtlCol="0">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t>	Source</a:t>
            </a:r>
            <a:r>
              <a:rPr lang="en-US" sz="1200" dirty="0"/>
              <a:t>: </a:t>
            </a:r>
            <a:r>
              <a:rPr lang="en-US" sz="1200" dirty="0" smtClean="0"/>
              <a:t>http://</a:t>
            </a:r>
            <a:r>
              <a:rPr lang="en-US" sz="1200" dirty="0"/>
              <a:t>www.wikipedia.org </a:t>
            </a:r>
            <a:r>
              <a:rPr lang="en-US" sz="1200" dirty="0" smtClean="0"/>
              <a:t>Author </a:t>
            </a:r>
            <a:r>
              <a:rPr lang="en-US" sz="1200" dirty="0" err="1"/>
              <a:t>Kharitonov</a:t>
            </a:r>
            <a:endParaRPr lang="en-US" sz="1200" dirty="0" smtClean="0"/>
          </a:p>
        </p:txBody>
      </p:sp>
      <p:pic>
        <p:nvPicPr>
          <p:cNvPr id="15364" name="Picture 4" descr="https://upload.wikimedia.org/wikipedia/commons/thumb/9/97/Bigbelly_Phila.jpg/450px-Bigbelly_Phila.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17320"/>
          <a:stretch/>
        </p:blipFill>
        <p:spPr bwMode="auto">
          <a:xfrm>
            <a:off x="4404235" y="1228544"/>
            <a:ext cx="2389902" cy="263463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Inhaltsplatzhalter 7"/>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flipH="1">
            <a:off x="5542999" y="3915724"/>
            <a:ext cx="3552905" cy="2368603"/>
          </a:xfrm>
        </p:spPr>
      </p:pic>
      <p:pic>
        <p:nvPicPr>
          <p:cNvPr id="15362" name="Picture 2" descr="https://upload.wikimedia.org/wikipedia/commons/thumb/2/2e/Motion_detector.jpg/373px-Motion_detector.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071360" y="1193607"/>
            <a:ext cx="2024544" cy="2605311"/>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5625088" y="6284327"/>
            <a:ext cx="3518912" cy="553998"/>
          </a:xfrm>
          <a:prstGeom prst="rect">
            <a:avLst/>
          </a:prstGeom>
          <a:noFill/>
        </p:spPr>
        <p:txBody>
          <a:bodyPr wrap="none" rtlCol="0">
            <a:spAutoFit/>
          </a:bodyPr>
          <a:lstStyle/>
          <a:p>
            <a:pPr algn="r"/>
            <a:r>
              <a:rPr lang="en-US" sz="1000" dirty="0" smtClean="0"/>
              <a:t>Top left: </a:t>
            </a:r>
            <a:r>
              <a:rPr lang="en-US" sz="1000" dirty="0" smtClean="0">
                <a:hlinkClick r:id="rId5"/>
              </a:rPr>
              <a:t>Image</a:t>
            </a:r>
            <a:r>
              <a:rPr lang="en-US" sz="1000" dirty="0" smtClean="0"/>
              <a:t> by </a:t>
            </a:r>
            <a:r>
              <a:rPr lang="en-US" sz="1000" dirty="0" smtClean="0">
                <a:hlinkClick r:id="rId6"/>
              </a:rPr>
              <a:t>George100</a:t>
            </a:r>
            <a:r>
              <a:rPr lang="en-US" sz="1000" dirty="0" smtClean="0"/>
              <a:t> </a:t>
            </a:r>
            <a:r>
              <a:rPr lang="en-SG" sz="1000" dirty="0" smtClean="0"/>
              <a:t>licensed </a:t>
            </a:r>
            <a:r>
              <a:rPr lang="en-SG" sz="1000" dirty="0"/>
              <a:t>under </a:t>
            </a:r>
            <a:r>
              <a:rPr lang="en-SG" sz="1000" dirty="0">
                <a:hlinkClick r:id="rId7"/>
              </a:rPr>
              <a:t>CC </a:t>
            </a:r>
            <a:r>
              <a:rPr lang="en-SG" sz="1000" dirty="0" smtClean="0">
                <a:hlinkClick r:id="rId7"/>
              </a:rPr>
              <a:t>BY-SA 3.0</a:t>
            </a:r>
            <a:endParaRPr lang="en-SG" sz="1000" dirty="0" smtClean="0"/>
          </a:p>
          <a:p>
            <a:pPr algn="r"/>
            <a:r>
              <a:rPr lang="en-SG" sz="1000" dirty="0" smtClean="0"/>
              <a:t>Top right</a:t>
            </a:r>
            <a:r>
              <a:rPr lang="en-US" sz="1000" dirty="0" smtClean="0"/>
              <a:t>: </a:t>
            </a:r>
            <a:r>
              <a:rPr lang="en-US" sz="1000" dirty="0" smtClean="0">
                <a:hlinkClick r:id="rId8"/>
              </a:rPr>
              <a:t>Image</a:t>
            </a:r>
            <a:r>
              <a:rPr lang="en-US" sz="1000" dirty="0" smtClean="0"/>
              <a:t> by </a:t>
            </a:r>
            <a:r>
              <a:rPr lang="en-US" sz="1000" dirty="0" smtClean="0">
                <a:hlinkClick r:id="rId9"/>
              </a:rPr>
              <a:t>CHG</a:t>
            </a:r>
            <a:r>
              <a:rPr lang="en-US" sz="1000" dirty="0" smtClean="0"/>
              <a:t> licensed under</a:t>
            </a:r>
            <a:r>
              <a:rPr lang="en-SG" sz="1000" dirty="0"/>
              <a:t> </a:t>
            </a:r>
            <a:r>
              <a:rPr lang="en-SG" sz="1000" dirty="0" smtClean="0">
                <a:hlinkClick r:id="rId10"/>
              </a:rPr>
              <a:t>CC0 public domain</a:t>
            </a:r>
            <a:endParaRPr lang="en-SG" sz="1000" dirty="0" smtClean="0"/>
          </a:p>
          <a:p>
            <a:pPr algn="r"/>
            <a:r>
              <a:rPr lang="en-SG" sz="1000" dirty="0" smtClean="0"/>
              <a:t>Bottom: </a:t>
            </a:r>
            <a:r>
              <a:rPr lang="en-SG" sz="1000" dirty="0" smtClean="0">
                <a:hlinkClick r:id="rId11" action="ppaction://hlinkfile"/>
              </a:rPr>
              <a:t>Image</a:t>
            </a:r>
            <a:r>
              <a:rPr lang="en-SG" sz="1000" dirty="0" smtClean="0"/>
              <a:t> by </a:t>
            </a:r>
            <a:r>
              <a:rPr lang="en-SG" sz="1000" dirty="0" smtClean="0">
                <a:hlinkClick r:id="rId12"/>
              </a:rPr>
              <a:t>Miki </a:t>
            </a:r>
            <a:r>
              <a:rPr lang="en-SG" sz="1000" dirty="0" err="1" smtClean="0">
                <a:hlinkClick r:id="rId12"/>
              </a:rPr>
              <a:t>Czetti</a:t>
            </a:r>
            <a:r>
              <a:rPr lang="en-SG" sz="1000" dirty="0" smtClean="0"/>
              <a:t> licensed under </a:t>
            </a:r>
            <a:r>
              <a:rPr lang="en-SG" sz="1000" dirty="0"/>
              <a:t> </a:t>
            </a:r>
            <a:r>
              <a:rPr lang="en-SG" sz="1000" dirty="0">
                <a:hlinkClick r:id="rId10"/>
              </a:rPr>
              <a:t>CC0 public domain</a:t>
            </a:r>
            <a:endParaRPr lang="en-SG" sz="1000"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26</a:t>
            </a:fld>
            <a:endParaRPr lang="en-US" dirty="0"/>
          </a:p>
        </p:txBody>
      </p:sp>
    </p:spTree>
    <p:extLst>
      <p:ext uri="{BB962C8B-B14F-4D97-AF65-F5344CB8AC3E}">
        <p14:creationId xmlns:p14="http://schemas.microsoft.com/office/powerpoint/2010/main" xmlns="" val="13267243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Wearable </a:t>
            </a:r>
            <a:r>
              <a:rPr lang="en-GB" dirty="0" smtClean="0"/>
              <a:t>devices</a:t>
            </a:r>
            <a:endParaRPr lang="en-US"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366798" y="3863181"/>
            <a:ext cx="3748501" cy="2042933"/>
          </a:xfrm>
        </p:spPr>
      </p:pic>
      <p:pic>
        <p:nvPicPr>
          <p:cNvPr id="19458" name="Picture 2" descr="https://upload.wikimedia.org/wikipedia/commons/c/c2/Zypad.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81549" y="1543050"/>
            <a:ext cx="3333750" cy="222885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Personal devices to</a:t>
            </a:r>
          </a:p>
          <a:p>
            <a:pPr lvl="1"/>
            <a:r>
              <a:rPr lang="en-US" dirty="0" smtClean="0"/>
              <a:t>Enable smart healthcare services</a:t>
            </a:r>
          </a:p>
          <a:p>
            <a:pPr lvl="1"/>
            <a:r>
              <a:rPr lang="en-US" dirty="0" smtClean="0"/>
              <a:t>Monitor body functions</a:t>
            </a:r>
          </a:p>
          <a:p>
            <a:pPr lvl="2"/>
            <a:r>
              <a:rPr lang="en-US" dirty="0" smtClean="0"/>
              <a:t>Blood pressure</a:t>
            </a:r>
          </a:p>
          <a:p>
            <a:pPr lvl="2"/>
            <a:r>
              <a:rPr lang="en-US" dirty="0" smtClean="0"/>
              <a:t>Heart rate</a:t>
            </a:r>
          </a:p>
          <a:p>
            <a:pPr lvl="2"/>
            <a:r>
              <a:rPr lang="en-US" dirty="0" smtClean="0"/>
              <a:t>Brain activity</a:t>
            </a:r>
          </a:p>
          <a:p>
            <a:pPr lvl="1"/>
            <a:r>
              <a:rPr lang="en-US" dirty="0" smtClean="0"/>
              <a:t>Support recreational activity</a:t>
            </a:r>
            <a:endParaRPr lang="en-US" dirty="0"/>
          </a:p>
          <a:p>
            <a:pPr lvl="2"/>
            <a:endParaRPr lang="en-US" dirty="0" smtClean="0"/>
          </a:p>
          <a:p>
            <a:r>
              <a:rPr lang="en-US" dirty="0" smtClean="0"/>
              <a:t>Smart contact lenses/glasses</a:t>
            </a:r>
            <a:br>
              <a:rPr lang="en-US" dirty="0" smtClean="0"/>
            </a:br>
            <a:r>
              <a:rPr lang="en-US" dirty="0" smtClean="0"/>
              <a:t>for augmented realities</a:t>
            </a:r>
          </a:p>
        </p:txBody>
      </p:sp>
      <p:sp>
        <p:nvSpPr>
          <p:cNvPr id="8" name="TextBox 7"/>
          <p:cNvSpPr txBox="1"/>
          <p:nvPr/>
        </p:nvSpPr>
        <p:spPr>
          <a:xfrm>
            <a:off x="5923247" y="6417617"/>
            <a:ext cx="3220753" cy="400110"/>
          </a:xfrm>
          <a:prstGeom prst="rect">
            <a:avLst/>
          </a:prstGeom>
          <a:noFill/>
        </p:spPr>
        <p:txBody>
          <a:bodyPr wrap="none" rtlCol="0">
            <a:spAutoFit/>
          </a:bodyPr>
          <a:lstStyle/>
          <a:p>
            <a:pPr algn="r"/>
            <a:r>
              <a:rPr lang="en-SG" sz="1000" dirty="0"/>
              <a:t>Top</a:t>
            </a:r>
            <a:r>
              <a:rPr lang="en-US" sz="1000" dirty="0"/>
              <a:t>: </a:t>
            </a:r>
            <a:r>
              <a:rPr lang="en-US" sz="1000" dirty="0">
                <a:hlinkClick r:id="rId4"/>
              </a:rPr>
              <a:t>Image</a:t>
            </a:r>
            <a:r>
              <a:rPr lang="en-US" sz="1000" dirty="0"/>
              <a:t> by </a:t>
            </a:r>
            <a:r>
              <a:rPr lang="en-US" sz="1000" dirty="0" smtClean="0"/>
              <a:t>Sonk54 </a:t>
            </a:r>
            <a:r>
              <a:rPr lang="en-SG" sz="1000" dirty="0" smtClean="0"/>
              <a:t>licensed </a:t>
            </a:r>
            <a:r>
              <a:rPr lang="en-SG" sz="1000" dirty="0"/>
              <a:t>under </a:t>
            </a:r>
            <a:r>
              <a:rPr lang="en-SG" sz="1000" dirty="0">
                <a:hlinkClick r:id="rId5"/>
              </a:rPr>
              <a:t>CC BY-SA 3.0</a:t>
            </a:r>
            <a:endParaRPr lang="en-SG" sz="1000" dirty="0"/>
          </a:p>
          <a:p>
            <a:pPr algn="r"/>
            <a:r>
              <a:rPr lang="en-US" sz="1000" dirty="0" smtClean="0"/>
              <a:t>Bottom: </a:t>
            </a:r>
            <a:r>
              <a:rPr lang="en-US" sz="1000" dirty="0" smtClean="0">
                <a:hlinkClick r:id="rId6"/>
              </a:rPr>
              <a:t>Image</a:t>
            </a:r>
            <a:r>
              <a:rPr lang="en-US" sz="1000" dirty="0" smtClean="0"/>
              <a:t> by </a:t>
            </a:r>
            <a:r>
              <a:rPr lang="en-US" sz="1000" dirty="0" smtClean="0">
                <a:hlinkClick r:id="rId7"/>
              </a:rPr>
              <a:t>Mikepanhu</a:t>
            </a:r>
            <a:r>
              <a:rPr lang="en-US" sz="1000" dirty="0" smtClean="0"/>
              <a:t> </a:t>
            </a:r>
            <a:r>
              <a:rPr lang="en-SG" sz="1000" dirty="0" smtClean="0"/>
              <a:t>licensed </a:t>
            </a:r>
            <a:r>
              <a:rPr lang="en-SG" sz="1000" dirty="0"/>
              <a:t>under </a:t>
            </a:r>
            <a:r>
              <a:rPr lang="en-SG" sz="1000" dirty="0">
                <a:hlinkClick r:id="rId5"/>
              </a:rPr>
              <a:t>CC </a:t>
            </a:r>
            <a:r>
              <a:rPr lang="en-SG" sz="1000" dirty="0" smtClean="0">
                <a:hlinkClick r:id="rId5"/>
              </a:rPr>
              <a:t>BY-SA 3.0</a:t>
            </a:r>
            <a:endParaRPr lang="en-SG" sz="1000" dirty="0" smtClean="0"/>
          </a:p>
        </p:txBody>
      </p:sp>
      <p:sp>
        <p:nvSpPr>
          <p:cNvPr id="6" name="Slide Number Placeholder 5"/>
          <p:cNvSpPr>
            <a:spLocks noGrp="1"/>
          </p:cNvSpPr>
          <p:nvPr>
            <p:ph type="sldNum" sz="quarter" idx="12"/>
          </p:nvPr>
        </p:nvSpPr>
        <p:spPr/>
        <p:txBody>
          <a:bodyPr/>
          <a:lstStyle/>
          <a:p>
            <a:fld id="{2066355A-084C-D24E-9AD2-7E4FC41EA627}" type="slidenum">
              <a:rPr lang="en-US" smtClean="0"/>
              <a:pPr/>
              <a:t>27</a:t>
            </a:fld>
            <a:endParaRPr lang="en-US" dirty="0"/>
          </a:p>
        </p:txBody>
      </p:sp>
    </p:spTree>
    <p:extLst>
      <p:ext uri="{BB962C8B-B14F-4D97-AF65-F5344CB8AC3E}">
        <p14:creationId xmlns:p14="http://schemas.microsoft.com/office/powerpoint/2010/main" xmlns="" val="2719862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Internet of </a:t>
            </a:r>
            <a:r>
              <a:rPr lang="en-GB" dirty="0" smtClean="0"/>
              <a:t>things</a:t>
            </a:r>
            <a:endParaRPr lang="en-US" dirty="0"/>
          </a:p>
        </p:txBody>
      </p:sp>
      <p:pic>
        <p:nvPicPr>
          <p:cNvPr id="20482" name="Picture 2" descr="http://1.bp.blogspot.com/-V3IJe9hJoCM/UwImKd8gZnI/AAAAAAAAL3s/aVuHLzBlSz0/s1600/internetfridge.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28850" y="1394986"/>
            <a:ext cx="5086350" cy="454876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8286724" y="6610884"/>
            <a:ext cx="891591" cy="246221"/>
          </a:xfrm>
          <a:prstGeom prst="rect">
            <a:avLst/>
          </a:prstGeom>
          <a:noFill/>
        </p:spPr>
        <p:txBody>
          <a:bodyPr wrap="none" rtlCol="0">
            <a:spAutoFit/>
          </a:bodyPr>
          <a:lstStyle/>
          <a:p>
            <a:pPr algn="r"/>
            <a:r>
              <a:rPr lang="en-US" sz="1000" dirty="0" smtClean="0">
                <a:hlinkClick r:id="rId3"/>
              </a:rPr>
              <a:t>Image Source</a:t>
            </a:r>
            <a:endParaRPr lang="en-SG" sz="1000" dirty="0" smtClean="0"/>
          </a:p>
        </p:txBody>
      </p:sp>
      <p:sp>
        <p:nvSpPr>
          <p:cNvPr id="5" name="Slide Number Placeholder 4"/>
          <p:cNvSpPr>
            <a:spLocks noGrp="1"/>
          </p:cNvSpPr>
          <p:nvPr>
            <p:ph type="sldNum" sz="quarter" idx="12"/>
          </p:nvPr>
        </p:nvSpPr>
        <p:spPr/>
        <p:txBody>
          <a:bodyPr/>
          <a:lstStyle/>
          <a:p>
            <a:fld id="{2066355A-084C-D24E-9AD2-7E4FC41EA627}" type="slidenum">
              <a:rPr lang="en-US" smtClean="0"/>
              <a:pPr/>
              <a:t>28</a:t>
            </a:fld>
            <a:endParaRPr lang="en-US" dirty="0"/>
          </a:p>
        </p:txBody>
      </p:sp>
    </p:spTree>
    <p:extLst>
      <p:ext uri="{BB962C8B-B14F-4D97-AF65-F5344CB8AC3E}">
        <p14:creationId xmlns:p14="http://schemas.microsoft.com/office/powerpoint/2010/main" xmlns="" val="41340957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Internet of things</a:t>
            </a:r>
            <a:endParaRPr lang="en-US" dirty="0"/>
          </a:p>
        </p:txBody>
      </p:sp>
      <p:sp>
        <p:nvSpPr>
          <p:cNvPr id="7"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Equipping common objects with</a:t>
            </a:r>
          </a:p>
          <a:p>
            <a:pPr lvl="1"/>
            <a:r>
              <a:rPr lang="en-US" dirty="0" smtClean="0"/>
              <a:t>Sensors and Actors</a:t>
            </a:r>
          </a:p>
          <a:p>
            <a:pPr lvl="1"/>
            <a:r>
              <a:rPr lang="en-US" dirty="0" smtClean="0"/>
              <a:t>Communication Capabilities</a:t>
            </a:r>
          </a:p>
          <a:p>
            <a:pPr lvl="1"/>
            <a:endParaRPr lang="en-US" dirty="0"/>
          </a:p>
          <a:p>
            <a:r>
              <a:rPr lang="en-US" dirty="0" smtClean="0"/>
              <a:t>Key technology for</a:t>
            </a:r>
          </a:p>
          <a:p>
            <a:pPr lvl="1"/>
            <a:r>
              <a:rPr lang="en-US" dirty="0" smtClean="0"/>
              <a:t>Smart Utilities</a:t>
            </a:r>
          </a:p>
          <a:p>
            <a:pPr lvl="1"/>
            <a:r>
              <a:rPr lang="en-US" dirty="0" smtClean="0"/>
              <a:t>Smart Buildings</a:t>
            </a:r>
          </a:p>
        </p:txBody>
      </p:sp>
      <p:pic>
        <p:nvPicPr>
          <p:cNvPr id="6" name="Grafik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702588" y="1619578"/>
            <a:ext cx="3457039" cy="2136057"/>
          </a:xfrm>
          <a:prstGeom prst="rect">
            <a:avLst/>
          </a:prstGeom>
        </p:spPr>
      </p:pic>
      <p:pic>
        <p:nvPicPr>
          <p:cNvPr id="8" name="Grafik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106509" y="3820769"/>
            <a:ext cx="3090209" cy="2305394"/>
          </a:xfrm>
          <a:prstGeom prst="rect">
            <a:avLst/>
          </a:prstGeom>
        </p:spPr>
      </p:pic>
      <p:sp>
        <p:nvSpPr>
          <p:cNvPr id="9" name="TextBox 8"/>
          <p:cNvSpPr txBox="1"/>
          <p:nvPr/>
        </p:nvSpPr>
        <p:spPr>
          <a:xfrm>
            <a:off x="5875476" y="6474867"/>
            <a:ext cx="3300904" cy="400110"/>
          </a:xfrm>
          <a:prstGeom prst="rect">
            <a:avLst/>
          </a:prstGeom>
          <a:noFill/>
        </p:spPr>
        <p:txBody>
          <a:bodyPr wrap="none" rtlCol="0">
            <a:spAutoFit/>
          </a:bodyPr>
          <a:lstStyle/>
          <a:p>
            <a:pPr algn="r"/>
            <a:r>
              <a:rPr lang="en-US" sz="1000" dirty="0"/>
              <a:t>Top: </a:t>
            </a:r>
            <a:r>
              <a:rPr lang="en-US" sz="1000" dirty="0" smtClean="0">
                <a:hlinkClick r:id="rId4"/>
              </a:rPr>
              <a:t>Image</a:t>
            </a:r>
            <a:r>
              <a:rPr lang="en-US" sz="1000" dirty="0" smtClean="0"/>
              <a:t> by U.S. Navy </a:t>
            </a:r>
            <a:r>
              <a:rPr lang="en-SG" sz="1000" dirty="0" smtClean="0"/>
              <a:t>licensed </a:t>
            </a:r>
            <a:r>
              <a:rPr lang="en-SG" sz="1000" dirty="0"/>
              <a:t>under </a:t>
            </a:r>
            <a:r>
              <a:rPr lang="en-SG" sz="1000" dirty="0" smtClean="0">
                <a:hlinkClick r:id="rId5"/>
              </a:rPr>
              <a:t>CC0 public domain</a:t>
            </a:r>
            <a:r>
              <a:rPr lang="en-SG" sz="1000" dirty="0" smtClean="0"/>
              <a:t/>
            </a:r>
            <a:br>
              <a:rPr lang="en-SG" sz="1000" dirty="0" smtClean="0"/>
            </a:br>
            <a:r>
              <a:rPr lang="en-US" sz="1000" dirty="0" smtClean="0"/>
              <a:t>Bottom: </a:t>
            </a:r>
            <a:r>
              <a:rPr lang="en-US" sz="1000" dirty="0" smtClean="0">
                <a:hlinkClick r:id="rId6"/>
              </a:rPr>
              <a:t>Image</a:t>
            </a:r>
            <a:r>
              <a:rPr lang="en-US" sz="1000" dirty="0" smtClean="0"/>
              <a:t> by David Berkowitz licensed under</a:t>
            </a:r>
            <a:r>
              <a:rPr lang="en-SG" sz="1000" dirty="0"/>
              <a:t> </a:t>
            </a:r>
            <a:r>
              <a:rPr lang="en-SG" sz="1000" dirty="0">
                <a:hlinkClick r:id="rId7"/>
              </a:rPr>
              <a:t>CC BY </a:t>
            </a:r>
            <a:r>
              <a:rPr lang="en-SG" sz="1000" dirty="0" smtClean="0">
                <a:hlinkClick r:id="rId7"/>
              </a:rPr>
              <a:t>2.0</a:t>
            </a:r>
            <a:endParaRPr lang="en-SG" sz="10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29</a:t>
            </a:fld>
            <a:endParaRPr lang="en-US" dirty="0"/>
          </a:p>
        </p:txBody>
      </p:sp>
    </p:spTree>
    <p:extLst>
      <p:ext uri="{BB962C8B-B14F-4D97-AF65-F5344CB8AC3E}">
        <p14:creationId xmlns:p14="http://schemas.microsoft.com/office/powerpoint/2010/main" xmlns="" val="19922755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Introduction</a:t>
            </a:r>
            <a:endParaRPr lang="en-US" dirty="0"/>
          </a:p>
        </p:txBody>
      </p:sp>
      <p:sp>
        <p:nvSpPr>
          <p:cNvPr id="5" name="Content Placeholder 4"/>
          <p:cNvSpPr>
            <a:spLocks noGrp="1"/>
          </p:cNvSpPr>
          <p:nvPr>
            <p:ph idx="1"/>
          </p:nvPr>
        </p:nvSpPr>
        <p:spPr/>
        <p:txBody>
          <a:bodyPr>
            <a:normAutofit/>
          </a:bodyPr>
          <a:lstStyle/>
          <a:p>
            <a:r>
              <a:rPr lang="en-US" dirty="0" smtClean="0"/>
              <a:t>What makes a city </a:t>
            </a:r>
            <a:r>
              <a:rPr lang="en-US" i="1" dirty="0" smtClean="0"/>
              <a:t>smart</a:t>
            </a:r>
            <a:r>
              <a:rPr lang="en-US" dirty="0" smtClean="0"/>
              <a:t>?</a:t>
            </a:r>
          </a:p>
          <a:p>
            <a:pPr marL="0" indent="0">
              <a:buNone/>
            </a:pPr>
            <a:endParaRPr lang="en-US" dirty="0" smtClean="0"/>
          </a:p>
          <a:p>
            <a:r>
              <a:rPr lang="en-US" dirty="0" smtClean="0"/>
              <a:t>An umbrella </a:t>
            </a:r>
            <a:r>
              <a:rPr lang="en-US" dirty="0"/>
              <a:t>term </a:t>
            </a:r>
            <a:r>
              <a:rPr lang="en-US" dirty="0" smtClean="0"/>
              <a:t>for</a:t>
            </a:r>
            <a:br>
              <a:rPr lang="en-US" dirty="0" smtClean="0"/>
            </a:br>
            <a:r>
              <a:rPr lang="en-US" i="1" dirty="0" smtClean="0"/>
              <a:t>numerous </a:t>
            </a:r>
            <a:r>
              <a:rPr lang="en-US" b="1" i="1" dirty="0" smtClean="0"/>
              <a:t>technologies</a:t>
            </a:r>
            <a:r>
              <a:rPr lang="en-US" i="1" dirty="0" smtClean="0"/>
              <a:t> </a:t>
            </a:r>
            <a:r>
              <a:rPr lang="en-US" i="1" dirty="0"/>
              <a:t>with the goal of improving the </a:t>
            </a:r>
            <a:r>
              <a:rPr lang="en-US" b="1" i="1" dirty="0"/>
              <a:t>efficiency</a:t>
            </a:r>
            <a:r>
              <a:rPr lang="en-US" i="1" dirty="0"/>
              <a:t> </a:t>
            </a:r>
            <a:r>
              <a:rPr lang="en-US" i="1" dirty="0" smtClean="0"/>
              <a:t>of future </a:t>
            </a:r>
            <a:r>
              <a:rPr lang="en-US" i="1" dirty="0"/>
              <a:t>cities and the quality of life for their </a:t>
            </a:r>
            <a:r>
              <a:rPr lang="en-US" b="1" i="1" dirty="0" smtClean="0"/>
              <a:t>inhabitants</a:t>
            </a:r>
            <a:r>
              <a:rPr lang="en-US" i="1" dirty="0" smtClean="0"/>
              <a:t>, not </a:t>
            </a:r>
            <a:r>
              <a:rPr lang="en-US" i="1" dirty="0"/>
              <a:t>just by introducing </a:t>
            </a:r>
            <a:r>
              <a:rPr lang="en-US" b="1" i="1" dirty="0"/>
              <a:t>new</a:t>
            </a:r>
            <a:r>
              <a:rPr lang="en-US" i="1" dirty="0"/>
              <a:t> </a:t>
            </a:r>
            <a:r>
              <a:rPr lang="en-US" b="1" i="1" dirty="0"/>
              <a:t>applications</a:t>
            </a:r>
            <a:r>
              <a:rPr lang="en-US" i="1" dirty="0"/>
              <a:t> but also </a:t>
            </a:r>
            <a:r>
              <a:rPr lang="en-US" i="1" dirty="0" smtClean="0"/>
              <a:t>by making </a:t>
            </a:r>
            <a:r>
              <a:rPr lang="en-US" b="1" i="1" dirty="0"/>
              <a:t>existing</a:t>
            </a:r>
            <a:r>
              <a:rPr lang="en-US" i="1" dirty="0"/>
              <a:t> processes </a:t>
            </a:r>
            <a:r>
              <a:rPr lang="en-US" i="1" dirty="0" smtClean="0"/>
              <a:t>smarter.</a:t>
            </a:r>
            <a:endParaRPr lang="en-US" i="1"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3</a:t>
            </a:fld>
            <a:endParaRPr lang="en-US" dirty="0"/>
          </a:p>
        </p:txBody>
      </p:sp>
    </p:spTree>
    <p:extLst>
      <p:ext uri="{BB962C8B-B14F-4D97-AF65-F5344CB8AC3E}">
        <p14:creationId xmlns:p14="http://schemas.microsoft.com/office/powerpoint/2010/main" xmlns="" val="33232820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Intelligent </a:t>
            </a:r>
            <a:r>
              <a:rPr lang="en-GB" dirty="0" smtClean="0"/>
              <a:t>vehicles</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988871" y="3352800"/>
            <a:ext cx="5341607" cy="3120204"/>
          </a:xfrm>
        </p:spPr>
      </p:pic>
      <p:sp>
        <p:nvSpPr>
          <p:cNvPr id="5"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Envisioned as the primary </a:t>
            </a:r>
            <a:br>
              <a:rPr lang="en-US" dirty="0" smtClean="0"/>
            </a:br>
            <a:r>
              <a:rPr lang="en-US" dirty="0" smtClean="0"/>
              <a:t>enabler for Smart mobility</a:t>
            </a:r>
          </a:p>
          <a:p>
            <a:pPr lvl="1"/>
            <a:r>
              <a:rPr lang="en-US" dirty="0" smtClean="0"/>
              <a:t>Communication Cars</a:t>
            </a:r>
          </a:p>
          <a:p>
            <a:pPr lvl="1"/>
            <a:r>
              <a:rPr lang="en-US" dirty="0" smtClean="0"/>
              <a:t>Autonomous Vehicles</a:t>
            </a:r>
          </a:p>
          <a:p>
            <a:pPr lvl="1"/>
            <a:r>
              <a:rPr lang="en-US" dirty="0" smtClean="0"/>
              <a:t>Ride/Car Sharing</a:t>
            </a:r>
          </a:p>
        </p:txBody>
      </p:sp>
      <p:pic>
        <p:nvPicPr>
          <p:cNvPr id="6" name="Grafik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997099" y="1253359"/>
            <a:ext cx="2820900" cy="1868666"/>
          </a:xfrm>
          <a:prstGeom prst="rect">
            <a:avLst/>
          </a:prstGeom>
        </p:spPr>
      </p:pic>
      <p:sp>
        <p:nvSpPr>
          <p:cNvPr id="7" name="TextBox 6"/>
          <p:cNvSpPr txBox="1"/>
          <p:nvPr/>
        </p:nvSpPr>
        <p:spPr>
          <a:xfrm>
            <a:off x="5575418" y="6580404"/>
            <a:ext cx="3599062" cy="246221"/>
          </a:xfrm>
          <a:prstGeom prst="rect">
            <a:avLst/>
          </a:prstGeom>
          <a:noFill/>
        </p:spPr>
        <p:txBody>
          <a:bodyPr wrap="none" rtlCol="0">
            <a:spAutoFit/>
          </a:bodyPr>
          <a:lstStyle/>
          <a:p>
            <a:pPr algn="r"/>
            <a:r>
              <a:rPr lang="en-SG" sz="1000" dirty="0"/>
              <a:t>Top</a:t>
            </a:r>
            <a:r>
              <a:rPr lang="en-US" sz="1000" dirty="0"/>
              <a:t>: </a:t>
            </a:r>
            <a:r>
              <a:rPr lang="en-US" sz="1000" dirty="0">
                <a:hlinkClick r:id="rId4"/>
              </a:rPr>
              <a:t>Image</a:t>
            </a:r>
            <a:r>
              <a:rPr lang="en-US" sz="1000" dirty="0"/>
              <a:t> by </a:t>
            </a:r>
            <a:r>
              <a:rPr lang="en-SG" sz="1000" dirty="0">
                <a:hlinkClick r:id="rId5" tooltip="User:Pleclown"/>
              </a:rPr>
              <a:t>Clément </a:t>
            </a:r>
            <a:r>
              <a:rPr lang="en-SG" sz="1000" dirty="0" err="1">
                <a:hlinkClick r:id="rId5" tooltip="User:Pleclown"/>
              </a:rPr>
              <a:t>Bucco-Lechat</a:t>
            </a:r>
            <a:r>
              <a:rPr lang="en-US" sz="1000" dirty="0" smtClean="0"/>
              <a:t> </a:t>
            </a:r>
            <a:r>
              <a:rPr lang="en-SG" sz="1000" dirty="0" smtClean="0"/>
              <a:t>licensed </a:t>
            </a:r>
            <a:r>
              <a:rPr lang="en-SG" sz="1000" dirty="0"/>
              <a:t>under </a:t>
            </a:r>
            <a:r>
              <a:rPr lang="en-SG" sz="1000" dirty="0">
                <a:hlinkClick r:id="rId6"/>
              </a:rPr>
              <a:t>CC BY-SA </a:t>
            </a:r>
            <a:r>
              <a:rPr lang="en-SG" sz="1000" dirty="0" smtClean="0">
                <a:hlinkClick r:id="rId6"/>
              </a:rPr>
              <a:t>3.0</a:t>
            </a:r>
            <a:endParaRPr lang="en-SG" sz="1000" dirty="0"/>
          </a:p>
        </p:txBody>
      </p:sp>
      <p:sp>
        <p:nvSpPr>
          <p:cNvPr id="8" name="Slide Number Placeholder 7"/>
          <p:cNvSpPr>
            <a:spLocks noGrp="1"/>
          </p:cNvSpPr>
          <p:nvPr>
            <p:ph type="sldNum" sz="quarter" idx="12"/>
          </p:nvPr>
        </p:nvSpPr>
        <p:spPr/>
        <p:txBody>
          <a:bodyPr/>
          <a:lstStyle/>
          <a:p>
            <a:fld id="{2066355A-084C-D24E-9AD2-7E4FC41EA627}" type="slidenum">
              <a:rPr lang="en-US" smtClean="0"/>
              <a:pPr/>
              <a:t>30</a:t>
            </a:fld>
            <a:endParaRPr lang="en-US" dirty="0"/>
          </a:p>
        </p:txBody>
      </p:sp>
    </p:spTree>
    <p:extLst>
      <p:ext uri="{BB962C8B-B14F-4D97-AF65-F5344CB8AC3E}">
        <p14:creationId xmlns:p14="http://schemas.microsoft.com/office/powerpoint/2010/main" xmlns="" val="41877118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Intelligent </a:t>
            </a:r>
            <a:r>
              <a:rPr lang="en-GB" dirty="0" smtClean="0"/>
              <a:t>vehicles</a:t>
            </a:r>
            <a:endParaRPr lang="en-US" dirty="0"/>
          </a:p>
        </p:txBody>
      </p:sp>
      <p:pic>
        <p:nvPicPr>
          <p:cNvPr id="7" name="parking_v2">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549275" y="1600200"/>
            <a:ext cx="8045450" cy="4525963"/>
          </a:xfrm>
        </p:spPr>
      </p:pic>
      <p:sp>
        <p:nvSpPr>
          <p:cNvPr id="4" name="Slide Number Placeholder 3"/>
          <p:cNvSpPr>
            <a:spLocks noGrp="1"/>
          </p:cNvSpPr>
          <p:nvPr>
            <p:ph type="sldNum" sz="quarter" idx="12"/>
          </p:nvPr>
        </p:nvSpPr>
        <p:spPr/>
        <p:txBody>
          <a:bodyPr/>
          <a:lstStyle/>
          <a:p>
            <a:fld id="{2066355A-084C-D24E-9AD2-7E4FC41EA627}" type="slidenum">
              <a:rPr lang="en-US" smtClean="0"/>
              <a:pPr/>
              <a:t>31</a:t>
            </a:fld>
            <a:endParaRPr lang="en-US" dirty="0"/>
          </a:p>
        </p:txBody>
      </p:sp>
    </p:spTree>
    <p:extLst>
      <p:ext uri="{BB962C8B-B14F-4D97-AF65-F5344CB8AC3E}">
        <p14:creationId xmlns:p14="http://schemas.microsoft.com/office/powerpoint/2010/main" xmlns="" val="2564150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Cloud </a:t>
            </a:r>
            <a:r>
              <a:rPr lang="en-GB" dirty="0" smtClean="0"/>
              <a:t>computing</a:t>
            </a:r>
            <a:endParaRPr lang="en-US" dirty="0"/>
          </a:p>
        </p:txBody>
      </p:sp>
      <p:sp>
        <p:nvSpPr>
          <p:cNvPr id="3" name="Content Placeholder 2"/>
          <p:cNvSpPr>
            <a:spLocks noGrp="1"/>
          </p:cNvSpPr>
          <p:nvPr>
            <p:ph idx="1"/>
          </p:nvPr>
        </p:nvSpPr>
        <p:spPr/>
        <p:txBody>
          <a:bodyPr/>
          <a:lstStyle/>
          <a:p>
            <a:r>
              <a:rPr lang="en-US" dirty="0" smtClean="0"/>
              <a:t>Outsourcing of </a:t>
            </a:r>
          </a:p>
          <a:p>
            <a:pPr lvl="1"/>
            <a:r>
              <a:rPr lang="en-US" dirty="0" smtClean="0"/>
              <a:t>Storage</a:t>
            </a:r>
          </a:p>
          <a:p>
            <a:pPr lvl="1"/>
            <a:r>
              <a:rPr lang="en-US" dirty="0" smtClean="0"/>
              <a:t>Computation</a:t>
            </a:r>
          </a:p>
          <a:p>
            <a:pPr lvl="1"/>
            <a:r>
              <a:rPr lang="en-US" dirty="0" smtClean="0"/>
              <a:t>Software applications</a:t>
            </a:r>
          </a:p>
          <a:p>
            <a:pPr lvl="1"/>
            <a:endParaRPr lang="en-US" dirty="0"/>
          </a:p>
          <a:p>
            <a:r>
              <a:rPr lang="en-US" dirty="0" smtClean="0"/>
              <a:t>Responsive and cost-efficient scaling to</a:t>
            </a:r>
          </a:p>
          <a:p>
            <a:pPr lvl="1"/>
            <a:r>
              <a:rPr lang="en-US" dirty="0" smtClean="0"/>
              <a:t>Guarantee availability of services</a:t>
            </a:r>
          </a:p>
          <a:p>
            <a:pPr lvl="1"/>
            <a:r>
              <a:rPr lang="en-US" dirty="0"/>
              <a:t>Adjust </a:t>
            </a:r>
            <a:r>
              <a:rPr lang="en-US" dirty="0" smtClean="0"/>
              <a:t>the </a:t>
            </a:r>
            <a:r>
              <a:rPr lang="en-US" dirty="0"/>
              <a:t>amount of data </a:t>
            </a:r>
            <a:r>
              <a:rPr lang="en-US" dirty="0" smtClean="0"/>
              <a:t>analysis</a:t>
            </a:r>
            <a:br>
              <a:rPr lang="en-US" dirty="0" smtClean="0"/>
            </a:br>
            <a:r>
              <a:rPr lang="en-US" dirty="0" smtClean="0"/>
              <a:t>done on data </a:t>
            </a:r>
            <a:r>
              <a:rPr lang="en-US" dirty="0"/>
              <a:t>gathered throughout the city</a:t>
            </a:r>
            <a:endParaRPr lang="en-US" dirty="0" smtClean="0"/>
          </a:p>
          <a:p>
            <a:pPr lvl="1"/>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32</a:t>
            </a:fld>
            <a:endParaRPr lang="en-US" dirty="0"/>
          </a:p>
        </p:txBody>
      </p:sp>
    </p:spTree>
    <p:extLst>
      <p:ext uri="{BB962C8B-B14F-4D97-AF65-F5344CB8AC3E}">
        <p14:creationId xmlns:p14="http://schemas.microsoft.com/office/powerpoint/2010/main" xmlns="" val="21538281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Privacy</a:t>
            </a:r>
            <a:endParaRPr lang="en-US" dirty="0"/>
          </a:p>
        </p:txBody>
      </p:sp>
      <p:sp>
        <p:nvSpPr>
          <p:cNvPr id="4" name="Text Placeholder 3"/>
          <p:cNvSpPr>
            <a:spLocks noGrp="1"/>
          </p:cNvSpPr>
          <p:nvPr>
            <p:ph type="body" idx="1"/>
          </p:nvPr>
        </p:nvSpPr>
        <p:spPr/>
        <p:txBody>
          <a:bodyPr/>
          <a:lstStyle/>
          <a:p>
            <a:endParaRPr lang="en-US" dirty="0"/>
          </a:p>
        </p:txBody>
      </p:sp>
      <p:pic>
        <p:nvPicPr>
          <p:cNvPr id="1026" name="Picture 2" descr="http://cdn1.tnwcdn.com/wp-content/blogs.dir/1/files/2011/04/privacy-card-3x2.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6452" b="13759"/>
          <a:stretch/>
        </p:blipFill>
        <p:spPr bwMode="auto">
          <a:xfrm>
            <a:off x="0" y="-1"/>
            <a:ext cx="9144000" cy="45466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6641438" y="6611779"/>
            <a:ext cx="2563522" cy="246221"/>
          </a:xfrm>
          <a:prstGeom prst="rect">
            <a:avLst/>
          </a:prstGeom>
          <a:noFill/>
        </p:spPr>
        <p:txBody>
          <a:bodyPr wrap="none" rtlCol="0">
            <a:spAutoFit/>
          </a:bodyPr>
          <a:lstStyle/>
          <a:p>
            <a:r>
              <a:rPr lang="en-SG" sz="1000" dirty="0" smtClean="0">
                <a:hlinkClick r:id="rId3"/>
              </a:rPr>
              <a:t>Image </a:t>
            </a:r>
            <a:r>
              <a:rPr lang="en-SG" sz="1000" dirty="0" smtClean="0"/>
              <a:t>by</a:t>
            </a:r>
            <a:r>
              <a:rPr lang="en-SG" sz="1000" dirty="0"/>
              <a:t> </a:t>
            </a:r>
            <a:r>
              <a:rPr lang="en-SG" sz="1000" dirty="0" smtClean="0">
                <a:hlinkClick r:id="rId4"/>
              </a:rPr>
              <a:t>Josh </a:t>
            </a:r>
            <a:r>
              <a:rPr lang="en-SG" sz="1000" dirty="0" err="1" smtClean="0">
                <a:hlinkClick r:id="rId4"/>
              </a:rPr>
              <a:t>Hallet</a:t>
            </a:r>
            <a:r>
              <a:rPr lang="en-SG" sz="1000" dirty="0"/>
              <a:t> </a:t>
            </a:r>
            <a:r>
              <a:rPr lang="en-SG" sz="1000" dirty="0" smtClean="0"/>
              <a:t>licensed </a:t>
            </a:r>
            <a:r>
              <a:rPr lang="en-SG" sz="1000" dirty="0"/>
              <a:t>under </a:t>
            </a:r>
            <a:r>
              <a:rPr lang="en-SG" sz="1000" dirty="0">
                <a:hlinkClick r:id="rId5"/>
              </a:rPr>
              <a:t>CC BY 2.0</a:t>
            </a:r>
            <a:endParaRPr lang="en-SG" sz="1000" dirty="0"/>
          </a:p>
        </p:txBody>
      </p:sp>
    </p:spTree>
    <p:extLst>
      <p:ext uri="{BB962C8B-B14F-4D97-AF65-F5344CB8AC3E}">
        <p14:creationId xmlns:p14="http://schemas.microsoft.com/office/powerpoint/2010/main" xmlns="" val="37559581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a:t>
            </a:r>
            <a:endParaRPr lang="en-US" dirty="0"/>
          </a:p>
        </p:txBody>
      </p:sp>
      <p:sp>
        <p:nvSpPr>
          <p:cNvPr id="5" name="Inhaltsplatzhalter 4"/>
          <p:cNvSpPr>
            <a:spLocks noGrp="1"/>
          </p:cNvSpPr>
          <p:nvPr>
            <p:ph idx="1"/>
          </p:nvPr>
        </p:nvSpPr>
        <p:spPr/>
        <p:txBody>
          <a:bodyPr>
            <a:normAutofit lnSpcReduction="10000"/>
          </a:bodyPr>
          <a:lstStyle/>
          <a:p>
            <a:r>
              <a:rPr lang="en-AU" dirty="0" smtClean="0"/>
              <a:t>Council of Europe 2010, Art 8</a:t>
            </a:r>
            <a:br>
              <a:rPr lang="en-AU" dirty="0" smtClean="0"/>
            </a:br>
            <a:r>
              <a:rPr lang="en-US" dirty="0" smtClean="0"/>
              <a:t>everyone </a:t>
            </a:r>
            <a:r>
              <a:rPr lang="en-US" i="1" dirty="0"/>
              <a:t>“has the right to respect for his private and </a:t>
            </a:r>
            <a:r>
              <a:rPr lang="en-US" i="1" dirty="0" smtClean="0"/>
              <a:t>family life</a:t>
            </a:r>
            <a:r>
              <a:rPr lang="en-US" i="1" dirty="0"/>
              <a:t>, his home and his </a:t>
            </a:r>
            <a:r>
              <a:rPr lang="en-US" i="1" dirty="0" smtClean="0"/>
              <a:t>correspondence.”</a:t>
            </a:r>
            <a:endParaRPr lang="en-AU" i="1" dirty="0" smtClean="0"/>
          </a:p>
          <a:p>
            <a:r>
              <a:rPr lang="en-AU" dirty="0" smtClean="0"/>
              <a:t>Westin, 1967:</a:t>
            </a:r>
            <a:r>
              <a:rPr lang="de-DE" dirty="0"/>
              <a:t/>
            </a:r>
            <a:br>
              <a:rPr lang="de-DE" dirty="0"/>
            </a:br>
            <a:r>
              <a:rPr lang="de-DE" dirty="0" smtClean="0"/>
              <a:t>Privacy </a:t>
            </a:r>
            <a:r>
              <a:rPr lang="de-DE" dirty="0" err="1" smtClean="0"/>
              <a:t>is</a:t>
            </a:r>
            <a:r>
              <a:rPr lang="de-DE" dirty="0" smtClean="0"/>
              <a:t> </a:t>
            </a:r>
            <a:r>
              <a:rPr lang="en-US" i="1" dirty="0" smtClean="0"/>
              <a:t>“the </a:t>
            </a:r>
            <a:r>
              <a:rPr lang="en-US" i="1" dirty="0"/>
              <a:t>ability of an individual to control the terms under which personal </a:t>
            </a:r>
            <a:r>
              <a:rPr lang="en-US" i="1" dirty="0" smtClean="0"/>
              <a:t>information is </a:t>
            </a:r>
            <a:r>
              <a:rPr lang="en-US" i="1" dirty="0"/>
              <a:t>acquired and used</a:t>
            </a:r>
            <a:r>
              <a:rPr lang="en-US" i="1" dirty="0" smtClean="0"/>
              <a:t>.”</a:t>
            </a:r>
          </a:p>
          <a:p>
            <a:r>
              <a:rPr lang="en-US" dirty="0" smtClean="0"/>
              <a:t>European Parliament, 1995</a:t>
            </a:r>
            <a:br>
              <a:rPr lang="en-US" dirty="0" smtClean="0"/>
            </a:br>
            <a:r>
              <a:rPr lang="en-US" dirty="0" smtClean="0"/>
              <a:t>Personal Information is </a:t>
            </a:r>
            <a:r>
              <a:rPr lang="en-US" i="1" dirty="0" smtClean="0"/>
              <a:t>“any </a:t>
            </a:r>
            <a:r>
              <a:rPr lang="en-US" i="1" dirty="0"/>
              <a:t>information relating to an [...] identifiable person”</a:t>
            </a:r>
            <a:endParaRPr lang="en-AU" i="1" dirty="0" smtClean="0"/>
          </a:p>
        </p:txBody>
      </p:sp>
      <p:sp>
        <p:nvSpPr>
          <p:cNvPr id="4" name="Slide Number Placeholder 3"/>
          <p:cNvSpPr>
            <a:spLocks noGrp="1"/>
          </p:cNvSpPr>
          <p:nvPr>
            <p:ph type="sldNum" sz="quarter" idx="12"/>
          </p:nvPr>
        </p:nvSpPr>
        <p:spPr/>
        <p:txBody>
          <a:bodyPr/>
          <a:lstStyle/>
          <a:p>
            <a:fld id="{2066355A-084C-D24E-9AD2-7E4FC41EA627}" type="slidenum">
              <a:rPr lang="en-US" smtClean="0"/>
              <a:pPr/>
              <a:t>34</a:t>
            </a:fld>
            <a:endParaRPr lang="en-US" dirty="0"/>
          </a:p>
        </p:txBody>
      </p:sp>
    </p:spTree>
    <p:extLst>
      <p:ext uri="{BB962C8B-B14F-4D97-AF65-F5344CB8AC3E}">
        <p14:creationId xmlns:p14="http://schemas.microsoft.com/office/powerpoint/2010/main" xmlns="" val="26663384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AU" dirty="0" smtClean="0"/>
              <a:t>Privacy Violation</a:t>
            </a:r>
            <a:endParaRPr lang="en-AU" dirty="0"/>
          </a:p>
        </p:txBody>
      </p:sp>
      <p:sp>
        <p:nvSpPr>
          <p:cNvPr id="3" name="Inhaltsplatzhalter 2"/>
          <p:cNvSpPr>
            <a:spLocks noGrp="1"/>
          </p:cNvSpPr>
          <p:nvPr>
            <p:ph idx="1"/>
          </p:nvPr>
        </p:nvSpPr>
        <p:spPr/>
        <p:txBody>
          <a:bodyPr>
            <a:normAutofit/>
          </a:bodyPr>
          <a:lstStyle/>
          <a:p>
            <a:r>
              <a:rPr lang="en-AU" dirty="0" err="1" smtClean="0"/>
              <a:t>Nissenbaum</a:t>
            </a:r>
            <a:r>
              <a:rPr lang="en-AU" baseline="30000" dirty="0" smtClean="0"/>
              <a:t> </a:t>
            </a:r>
            <a:r>
              <a:rPr lang="en-AU" dirty="0" smtClean="0"/>
              <a:t>defines privacy in terms of contextual integrity</a:t>
            </a:r>
            <a:r>
              <a:rPr lang="en-AU" baseline="30000" dirty="0" smtClean="0"/>
              <a:t>[1</a:t>
            </a:r>
            <a:r>
              <a:rPr lang="en-AU" baseline="30000" dirty="0"/>
              <a:t>]</a:t>
            </a:r>
            <a:endParaRPr lang="en-AU" dirty="0" smtClean="0"/>
          </a:p>
          <a:p>
            <a:r>
              <a:rPr lang="en-AU" dirty="0" smtClean="0"/>
              <a:t>Information is associated a specific context</a:t>
            </a:r>
          </a:p>
          <a:p>
            <a:r>
              <a:rPr lang="en-AU" dirty="0" smtClean="0"/>
              <a:t>Social norms dictate rules for this context in</a:t>
            </a:r>
            <a:br>
              <a:rPr lang="en-AU" dirty="0" smtClean="0"/>
            </a:br>
            <a:r>
              <a:rPr lang="en-AU" dirty="0" smtClean="0"/>
              <a:t>terms of using and sharing</a:t>
            </a:r>
          </a:p>
          <a:p>
            <a:r>
              <a:rPr lang="en-AU" dirty="0" smtClean="0"/>
              <a:t>Using personal information outside of this norm constitutes a </a:t>
            </a:r>
            <a:r>
              <a:rPr lang="en-AU" b="1" dirty="0" smtClean="0"/>
              <a:t>privacy violation</a:t>
            </a:r>
          </a:p>
          <a:p>
            <a:endParaRPr lang="en-AU" b="1" dirty="0"/>
          </a:p>
        </p:txBody>
      </p:sp>
      <p:sp>
        <p:nvSpPr>
          <p:cNvPr id="6" name="Content Placeholder 7"/>
          <p:cNvSpPr txBox="1">
            <a:spLocks/>
          </p:cNvSpPr>
          <p:nvPr/>
        </p:nvSpPr>
        <p:spPr>
          <a:xfrm>
            <a:off x="15240" y="6601336"/>
            <a:ext cx="9144001" cy="3252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000" dirty="0" smtClean="0"/>
              <a:t>[1] Helen </a:t>
            </a:r>
            <a:r>
              <a:rPr lang="en-US" sz="1000" dirty="0" err="1"/>
              <a:t>Nissenbaum</a:t>
            </a:r>
            <a:r>
              <a:rPr lang="en-US" sz="1000" dirty="0"/>
              <a:t>. 2004. Privacy as Contextual Integrity. Washington Law Review 79, 1 (2004), 119–158.</a:t>
            </a:r>
            <a:endParaRPr lang="en-AU" sz="10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35</a:t>
            </a:fld>
            <a:endParaRPr lang="en-US" dirty="0"/>
          </a:p>
        </p:txBody>
      </p:sp>
    </p:spTree>
    <p:extLst>
      <p:ext uri="{BB962C8B-B14F-4D97-AF65-F5344CB8AC3E}">
        <p14:creationId xmlns:p14="http://schemas.microsoft.com/office/powerpoint/2010/main" xmlns="" val="35494104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5 Types of Privacy</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718018" y="1735466"/>
            <a:ext cx="7707964" cy="3750934"/>
          </a:xfrm>
        </p:spPr>
      </p:pic>
      <p:sp>
        <p:nvSpPr>
          <p:cNvPr id="5" name="Slide Number Placeholder 4"/>
          <p:cNvSpPr>
            <a:spLocks noGrp="1"/>
          </p:cNvSpPr>
          <p:nvPr>
            <p:ph type="sldNum" sz="quarter" idx="12"/>
          </p:nvPr>
        </p:nvSpPr>
        <p:spPr/>
        <p:txBody>
          <a:bodyPr/>
          <a:lstStyle/>
          <a:p>
            <a:fld id="{2066355A-084C-D24E-9AD2-7E4FC41EA627}" type="slidenum">
              <a:rPr lang="en-US" smtClean="0"/>
              <a:pPr/>
              <a:t>36</a:t>
            </a:fld>
            <a:endParaRPr lang="en-US" dirty="0"/>
          </a:p>
        </p:txBody>
      </p:sp>
    </p:spTree>
    <p:extLst>
      <p:ext uri="{BB962C8B-B14F-4D97-AF65-F5344CB8AC3E}">
        <p14:creationId xmlns:p14="http://schemas.microsoft.com/office/powerpoint/2010/main" xmlns="" val="19082641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 of Location</a:t>
            </a:r>
            <a:endParaRPr lang="en-US" dirty="0"/>
          </a:p>
        </p:txBody>
      </p:sp>
      <p:sp>
        <p:nvSpPr>
          <p:cNvPr id="3" name="Content Placeholder 2"/>
          <p:cNvSpPr>
            <a:spLocks noGrp="1"/>
          </p:cNvSpPr>
          <p:nvPr>
            <p:ph idx="1"/>
          </p:nvPr>
        </p:nvSpPr>
        <p:spPr/>
        <p:txBody>
          <a:bodyPr>
            <a:normAutofit lnSpcReduction="10000"/>
          </a:bodyPr>
          <a:lstStyle/>
          <a:p>
            <a:r>
              <a:rPr lang="en-US" dirty="0" err="1" smtClean="0"/>
              <a:t>Spatio</a:t>
            </a:r>
            <a:r>
              <a:rPr lang="en-US" dirty="0" smtClean="0"/>
              <a:t>-temporal information</a:t>
            </a:r>
          </a:p>
          <a:p>
            <a:pPr lvl="1"/>
            <a:r>
              <a:rPr lang="en-US" dirty="0" smtClean="0"/>
              <a:t>Where was a person</a:t>
            </a:r>
          </a:p>
          <a:p>
            <a:pPr lvl="1"/>
            <a:r>
              <a:rPr lang="en-US" dirty="0" smtClean="0"/>
              <a:t>When and for how long was person at a specific place</a:t>
            </a:r>
          </a:p>
          <a:p>
            <a:r>
              <a:rPr lang="en-US" dirty="0" smtClean="0"/>
              <a:t>Can reveal</a:t>
            </a:r>
          </a:p>
          <a:p>
            <a:pPr marL="914400" lvl="1" indent="-457200"/>
            <a:r>
              <a:rPr lang="en-US" dirty="0" smtClean="0"/>
              <a:t>Home and work addresses</a:t>
            </a:r>
          </a:p>
          <a:p>
            <a:pPr marL="914400" lvl="1" indent="-457200"/>
            <a:r>
              <a:rPr lang="en-US" dirty="0" smtClean="0"/>
              <a:t>Visits to sensitive places</a:t>
            </a:r>
            <a:endParaRPr lang="en-US" dirty="0"/>
          </a:p>
          <a:p>
            <a:r>
              <a:rPr lang="en-US" dirty="0" smtClean="0"/>
              <a:t>Correlation with other data allows conclusions about</a:t>
            </a:r>
          </a:p>
          <a:p>
            <a:pPr lvl="1"/>
            <a:r>
              <a:rPr lang="en-US" dirty="0" smtClean="0"/>
              <a:t>Health</a:t>
            </a:r>
          </a:p>
          <a:p>
            <a:pPr lvl="1"/>
            <a:r>
              <a:rPr lang="en-US" dirty="0" smtClean="0"/>
              <a:t>Habits</a:t>
            </a:r>
          </a:p>
          <a:p>
            <a:pPr lvl="1"/>
            <a:r>
              <a:rPr lang="en-US" dirty="0" smtClean="0"/>
              <a:t>Social Contacts</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37</a:t>
            </a:fld>
            <a:endParaRPr lang="en-US" dirty="0"/>
          </a:p>
        </p:txBody>
      </p:sp>
    </p:spTree>
    <p:extLst>
      <p:ext uri="{BB962C8B-B14F-4D97-AF65-F5344CB8AC3E}">
        <p14:creationId xmlns:p14="http://schemas.microsoft.com/office/powerpoint/2010/main" xmlns="" val="17815961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 of State of Body &amp; Mind</a:t>
            </a:r>
            <a:endParaRPr lang="en-US" dirty="0"/>
          </a:p>
        </p:txBody>
      </p:sp>
      <p:sp>
        <p:nvSpPr>
          <p:cNvPr id="3" name="Content Placeholder 2"/>
          <p:cNvSpPr>
            <a:spLocks noGrp="1"/>
          </p:cNvSpPr>
          <p:nvPr>
            <p:ph idx="1"/>
          </p:nvPr>
        </p:nvSpPr>
        <p:spPr>
          <a:xfrm>
            <a:off x="457200" y="1600200"/>
            <a:ext cx="8229600" cy="4813300"/>
          </a:xfrm>
        </p:spPr>
        <p:txBody>
          <a:bodyPr>
            <a:normAutofit lnSpcReduction="10000"/>
          </a:bodyPr>
          <a:lstStyle/>
          <a:p>
            <a:r>
              <a:rPr lang="en-US" dirty="0"/>
              <a:t>B</a:t>
            </a:r>
            <a:r>
              <a:rPr lang="en-US" dirty="0" smtClean="0"/>
              <a:t>odily characteristics</a:t>
            </a:r>
          </a:p>
          <a:p>
            <a:pPr lvl="1"/>
            <a:r>
              <a:rPr lang="en-US" dirty="0" smtClean="0"/>
              <a:t>Biometric Data</a:t>
            </a:r>
          </a:p>
          <a:p>
            <a:pPr lvl="1"/>
            <a:r>
              <a:rPr lang="en-US" dirty="0" smtClean="0"/>
              <a:t>Health</a:t>
            </a:r>
          </a:p>
          <a:p>
            <a:pPr lvl="1"/>
            <a:r>
              <a:rPr lang="en-US" dirty="0" smtClean="0"/>
              <a:t>Genome</a:t>
            </a:r>
          </a:p>
          <a:p>
            <a:pPr marL="514350" indent="-457200"/>
            <a:r>
              <a:rPr lang="en-US" dirty="0" smtClean="0"/>
              <a:t>Thoughts and Attitudes</a:t>
            </a:r>
          </a:p>
          <a:p>
            <a:pPr lvl="1"/>
            <a:r>
              <a:rPr lang="en-US" dirty="0" smtClean="0"/>
              <a:t>Mental states</a:t>
            </a:r>
          </a:p>
          <a:p>
            <a:pPr lvl="1"/>
            <a:r>
              <a:rPr lang="en-US" dirty="0" smtClean="0"/>
              <a:t>Opinions</a:t>
            </a:r>
          </a:p>
          <a:p>
            <a:pPr lvl="1"/>
            <a:r>
              <a:rPr lang="en-US" dirty="0" smtClean="0"/>
              <a:t>Political Views</a:t>
            </a:r>
          </a:p>
          <a:p>
            <a:r>
              <a:rPr lang="en-US" dirty="0" smtClean="0"/>
              <a:t>Violation can lead to</a:t>
            </a:r>
          </a:p>
          <a:p>
            <a:pPr lvl="1"/>
            <a:r>
              <a:rPr lang="en-US" dirty="0" smtClean="0"/>
              <a:t>discrimination </a:t>
            </a:r>
            <a:r>
              <a:rPr lang="en-US" dirty="0"/>
              <a:t>by employers and insurance companies </a:t>
            </a:r>
            <a:endParaRPr lang="en-US" dirty="0" smtClean="0"/>
          </a:p>
          <a:p>
            <a:pPr lvl="1"/>
            <a:r>
              <a:rPr lang="en-US" dirty="0" smtClean="0"/>
              <a:t>prosecution </a:t>
            </a:r>
            <a:r>
              <a:rPr lang="en-US" dirty="0"/>
              <a:t>by totalitarian regimes.</a:t>
            </a:r>
          </a:p>
        </p:txBody>
      </p:sp>
      <p:sp>
        <p:nvSpPr>
          <p:cNvPr id="5" name="Slide Number Placeholder 4"/>
          <p:cNvSpPr>
            <a:spLocks noGrp="1"/>
          </p:cNvSpPr>
          <p:nvPr>
            <p:ph type="sldNum" sz="quarter" idx="12"/>
          </p:nvPr>
        </p:nvSpPr>
        <p:spPr/>
        <p:txBody>
          <a:bodyPr/>
          <a:lstStyle/>
          <a:p>
            <a:fld id="{2066355A-084C-D24E-9AD2-7E4FC41EA627}" type="slidenum">
              <a:rPr lang="en-US" smtClean="0"/>
              <a:pPr/>
              <a:t>38</a:t>
            </a:fld>
            <a:endParaRPr lang="en-US" dirty="0"/>
          </a:p>
        </p:txBody>
      </p:sp>
    </p:spTree>
    <p:extLst>
      <p:ext uri="{BB962C8B-B14F-4D97-AF65-F5344CB8AC3E}">
        <p14:creationId xmlns:p14="http://schemas.microsoft.com/office/powerpoint/2010/main" xmlns="" val="32718783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 of Social life</a:t>
            </a:r>
            <a:endParaRPr lang="en-US" dirty="0"/>
          </a:p>
        </p:txBody>
      </p:sp>
      <p:sp>
        <p:nvSpPr>
          <p:cNvPr id="3" name="Content Placeholder 2"/>
          <p:cNvSpPr>
            <a:spLocks noGrp="1"/>
          </p:cNvSpPr>
          <p:nvPr>
            <p:ph idx="1"/>
          </p:nvPr>
        </p:nvSpPr>
        <p:spPr/>
        <p:txBody>
          <a:bodyPr>
            <a:normAutofit/>
          </a:bodyPr>
          <a:lstStyle/>
          <a:p>
            <a:r>
              <a:rPr lang="en-US" dirty="0" smtClean="0"/>
              <a:t>Social interactions</a:t>
            </a:r>
          </a:p>
          <a:p>
            <a:pPr lvl="1"/>
            <a:r>
              <a:rPr lang="en-US" dirty="0" smtClean="0"/>
              <a:t>All forms of communication</a:t>
            </a:r>
          </a:p>
          <a:p>
            <a:pPr lvl="1"/>
            <a:r>
              <a:rPr lang="en-US" dirty="0" smtClean="0"/>
              <a:t>Social network activities </a:t>
            </a:r>
            <a:endParaRPr lang="en-US" dirty="0"/>
          </a:p>
          <a:p>
            <a:r>
              <a:rPr lang="en-US" dirty="0" smtClean="0"/>
              <a:t>Metadata </a:t>
            </a:r>
            <a:r>
              <a:rPr lang="en-US" dirty="0"/>
              <a:t>about </a:t>
            </a:r>
            <a:r>
              <a:rPr lang="en-US" dirty="0" smtClean="0"/>
              <a:t>interactions</a:t>
            </a:r>
          </a:p>
          <a:p>
            <a:pPr lvl="1"/>
            <a:r>
              <a:rPr lang="en-US" dirty="0" smtClean="0"/>
              <a:t>Connections to other persons</a:t>
            </a:r>
          </a:p>
          <a:p>
            <a:pPr lvl="1"/>
            <a:r>
              <a:rPr lang="en-US" dirty="0" smtClean="0"/>
              <a:t>Duration of interactions</a:t>
            </a:r>
            <a:endParaRPr lang="en-US" dirty="0"/>
          </a:p>
          <a:p>
            <a:r>
              <a:rPr lang="en-US" dirty="0" smtClean="0"/>
              <a:t>Violating </a:t>
            </a:r>
            <a:r>
              <a:rPr lang="en-US" dirty="0"/>
              <a:t>social privacy allows inferences </a:t>
            </a:r>
            <a:r>
              <a:rPr lang="en-US" dirty="0" smtClean="0"/>
              <a:t>about</a:t>
            </a:r>
            <a:br>
              <a:rPr lang="en-US" dirty="0" smtClean="0"/>
            </a:br>
            <a:r>
              <a:rPr lang="en-US" dirty="0" smtClean="0"/>
              <a:t>other </a:t>
            </a:r>
            <a:r>
              <a:rPr lang="en-US" dirty="0"/>
              <a:t>types of </a:t>
            </a:r>
            <a:r>
              <a:rPr lang="en-US" dirty="0" smtClean="0"/>
              <a:t>privacy , </a:t>
            </a:r>
            <a:r>
              <a:rPr lang="en-US" dirty="0"/>
              <a:t>e.g</a:t>
            </a:r>
            <a:r>
              <a:rPr lang="en-US" dirty="0" smtClean="0"/>
              <a:t>., about </a:t>
            </a:r>
            <a:r>
              <a:rPr lang="en-US" dirty="0"/>
              <a:t>a person’s health or opinion</a:t>
            </a:r>
          </a:p>
        </p:txBody>
      </p:sp>
      <p:sp>
        <p:nvSpPr>
          <p:cNvPr id="5" name="Slide Number Placeholder 4"/>
          <p:cNvSpPr>
            <a:spLocks noGrp="1"/>
          </p:cNvSpPr>
          <p:nvPr>
            <p:ph type="sldNum" sz="quarter" idx="12"/>
          </p:nvPr>
        </p:nvSpPr>
        <p:spPr/>
        <p:txBody>
          <a:bodyPr/>
          <a:lstStyle/>
          <a:p>
            <a:fld id="{2066355A-084C-D24E-9AD2-7E4FC41EA627}" type="slidenum">
              <a:rPr lang="en-US" smtClean="0"/>
              <a:pPr/>
              <a:t>39</a:t>
            </a:fld>
            <a:endParaRPr lang="en-US" dirty="0"/>
          </a:p>
        </p:txBody>
      </p:sp>
    </p:spTree>
    <p:extLst>
      <p:ext uri="{BB962C8B-B14F-4D97-AF65-F5344CB8AC3E}">
        <p14:creationId xmlns:p14="http://schemas.microsoft.com/office/powerpoint/2010/main" xmlns="" val="2178200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Introduction</a:t>
            </a:r>
            <a:endParaRPr lang="en-US" dirty="0"/>
          </a:p>
        </p:txBody>
      </p:sp>
      <p:sp>
        <p:nvSpPr>
          <p:cNvPr id="5" name="Content Placeholder 4"/>
          <p:cNvSpPr>
            <a:spLocks noGrp="1"/>
          </p:cNvSpPr>
          <p:nvPr>
            <p:ph idx="1"/>
          </p:nvPr>
        </p:nvSpPr>
        <p:spPr/>
        <p:txBody>
          <a:bodyPr/>
          <a:lstStyle/>
          <a:p>
            <a:r>
              <a:rPr lang="en-US" dirty="0" smtClean="0"/>
              <a:t>Steps to </a:t>
            </a:r>
            <a:r>
              <a:rPr lang="en-US" sz="2800" dirty="0" smtClean="0"/>
              <a:t>building</a:t>
            </a:r>
            <a:r>
              <a:rPr lang="en-US" dirty="0" smtClean="0"/>
              <a:t> a privacy-friendly smart city:</a:t>
            </a:r>
          </a:p>
          <a:p>
            <a:pPr lvl="1"/>
            <a:r>
              <a:rPr lang="en-US" dirty="0" smtClean="0"/>
              <a:t>Structuring the complexity of smart cities</a:t>
            </a:r>
          </a:p>
          <a:p>
            <a:pPr lvl="2"/>
            <a:r>
              <a:rPr lang="en-US" dirty="0" smtClean="0"/>
              <a:t>Identify Applications</a:t>
            </a:r>
          </a:p>
          <a:p>
            <a:pPr lvl="2"/>
            <a:r>
              <a:rPr lang="en-US" dirty="0" smtClean="0"/>
              <a:t>And the underlying technologies</a:t>
            </a:r>
          </a:p>
          <a:p>
            <a:pPr lvl="1"/>
            <a:r>
              <a:rPr lang="en-US" dirty="0" smtClean="0"/>
              <a:t>Understanding privacy and privacy violations</a:t>
            </a:r>
          </a:p>
          <a:p>
            <a:pPr lvl="2"/>
            <a:r>
              <a:rPr lang="en-US" dirty="0" smtClean="0"/>
              <a:t>Categorize different types of privacy</a:t>
            </a:r>
          </a:p>
          <a:p>
            <a:pPr lvl="1"/>
            <a:r>
              <a:rPr lang="en-US" dirty="0" smtClean="0"/>
              <a:t>Identifying the privacy threats</a:t>
            </a:r>
          </a:p>
          <a:p>
            <a:pPr lvl="2"/>
            <a:r>
              <a:rPr lang="en-US" dirty="0" smtClean="0"/>
              <a:t>list possible attackers</a:t>
            </a:r>
          </a:p>
          <a:p>
            <a:pPr lvl="2"/>
            <a:r>
              <a:rPr lang="en-US" dirty="0" smtClean="0"/>
              <a:t> attack channels</a:t>
            </a:r>
            <a:endParaRPr lang="en-US"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4</a:t>
            </a:fld>
            <a:endParaRPr lang="en-US" dirty="0"/>
          </a:p>
        </p:txBody>
      </p:sp>
    </p:spTree>
    <p:extLst>
      <p:ext uri="{BB962C8B-B14F-4D97-AF65-F5344CB8AC3E}">
        <p14:creationId xmlns:p14="http://schemas.microsoft.com/office/powerpoint/2010/main" xmlns="" val="38251964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 of </a:t>
            </a:r>
            <a:r>
              <a:rPr lang="en-GB" dirty="0" err="1" smtClean="0"/>
              <a:t>Behavior</a:t>
            </a:r>
            <a:r>
              <a:rPr lang="en-GB" dirty="0" smtClean="0"/>
              <a:t> &amp; Action</a:t>
            </a:r>
            <a:endParaRPr lang="en-US" dirty="0"/>
          </a:p>
        </p:txBody>
      </p:sp>
      <p:sp>
        <p:nvSpPr>
          <p:cNvPr id="3" name="Content Placeholder 2"/>
          <p:cNvSpPr>
            <a:spLocks noGrp="1"/>
          </p:cNvSpPr>
          <p:nvPr>
            <p:ph idx="1"/>
          </p:nvPr>
        </p:nvSpPr>
        <p:spPr/>
        <p:txBody>
          <a:bodyPr>
            <a:normAutofit/>
          </a:bodyPr>
          <a:lstStyle/>
          <a:p>
            <a:r>
              <a:rPr lang="en-US" dirty="0" smtClean="0"/>
              <a:t>Information about</a:t>
            </a:r>
          </a:p>
          <a:p>
            <a:pPr lvl="1"/>
            <a:r>
              <a:rPr lang="en-US" dirty="0" smtClean="0"/>
              <a:t>Habits</a:t>
            </a:r>
          </a:p>
          <a:p>
            <a:pPr lvl="1"/>
            <a:r>
              <a:rPr lang="en-US" dirty="0" smtClean="0"/>
              <a:t>Hobbies</a:t>
            </a:r>
          </a:p>
          <a:p>
            <a:pPr lvl="1"/>
            <a:r>
              <a:rPr lang="en-US" dirty="0" smtClean="0"/>
              <a:t>Actions</a:t>
            </a:r>
          </a:p>
          <a:p>
            <a:pPr lvl="1"/>
            <a:r>
              <a:rPr lang="en-US" dirty="0" smtClean="0"/>
              <a:t>Purchase Patterns</a:t>
            </a:r>
            <a:endParaRPr lang="en-US" dirty="0"/>
          </a:p>
          <a:p>
            <a:r>
              <a:rPr lang="en-US" dirty="0" smtClean="0"/>
              <a:t>Violations can lead to</a:t>
            </a:r>
          </a:p>
          <a:p>
            <a:pPr lvl="1"/>
            <a:r>
              <a:rPr lang="en-US" dirty="0" smtClean="0"/>
              <a:t>targeted </a:t>
            </a:r>
            <a:r>
              <a:rPr lang="en-US" dirty="0"/>
              <a:t>advertisement can</a:t>
            </a:r>
          </a:p>
          <a:p>
            <a:pPr lvl="1"/>
            <a:r>
              <a:rPr lang="en-US" dirty="0" smtClean="0"/>
              <a:t>far-reaching </a:t>
            </a:r>
            <a:r>
              <a:rPr lang="en-US" dirty="0"/>
              <a:t>conclusions about the </a:t>
            </a:r>
            <a:r>
              <a:rPr lang="en-US" dirty="0" smtClean="0"/>
              <a:t>user’s </a:t>
            </a:r>
            <a:br>
              <a:rPr lang="en-US" dirty="0" smtClean="0"/>
            </a:br>
            <a:r>
              <a:rPr lang="en-US" dirty="0" smtClean="0"/>
              <a:t>life </a:t>
            </a:r>
            <a:r>
              <a:rPr lang="en-US" dirty="0"/>
              <a:t>and therefore other types of privacy</a:t>
            </a:r>
          </a:p>
        </p:txBody>
      </p:sp>
      <p:sp>
        <p:nvSpPr>
          <p:cNvPr id="5" name="Slide Number Placeholder 4"/>
          <p:cNvSpPr>
            <a:spLocks noGrp="1"/>
          </p:cNvSpPr>
          <p:nvPr>
            <p:ph type="sldNum" sz="quarter" idx="12"/>
          </p:nvPr>
        </p:nvSpPr>
        <p:spPr/>
        <p:txBody>
          <a:bodyPr/>
          <a:lstStyle/>
          <a:p>
            <a:fld id="{2066355A-084C-D24E-9AD2-7E4FC41EA627}" type="slidenum">
              <a:rPr lang="en-US" smtClean="0"/>
              <a:pPr/>
              <a:t>40</a:t>
            </a:fld>
            <a:endParaRPr lang="en-US" dirty="0"/>
          </a:p>
        </p:txBody>
      </p:sp>
    </p:spTree>
    <p:extLst>
      <p:ext uri="{BB962C8B-B14F-4D97-AF65-F5344CB8AC3E}">
        <p14:creationId xmlns:p14="http://schemas.microsoft.com/office/powerpoint/2010/main" xmlns="" val="2067517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Privacy of Media</a:t>
            </a:r>
            <a:endParaRPr lang="en-US" dirty="0"/>
          </a:p>
        </p:txBody>
      </p:sp>
      <p:sp>
        <p:nvSpPr>
          <p:cNvPr id="3" name="Content Placeholder 2"/>
          <p:cNvSpPr>
            <a:spLocks noGrp="1"/>
          </p:cNvSpPr>
          <p:nvPr>
            <p:ph idx="1"/>
          </p:nvPr>
        </p:nvSpPr>
        <p:spPr/>
        <p:txBody>
          <a:bodyPr/>
          <a:lstStyle/>
          <a:p>
            <a:r>
              <a:rPr lang="en-US" dirty="0" smtClean="0"/>
              <a:t>Images</a:t>
            </a:r>
          </a:p>
          <a:p>
            <a:r>
              <a:rPr lang="en-US" dirty="0" smtClean="0"/>
              <a:t>Video</a:t>
            </a:r>
          </a:p>
          <a:p>
            <a:r>
              <a:rPr lang="en-US" dirty="0" smtClean="0"/>
              <a:t>Audio</a:t>
            </a:r>
          </a:p>
          <a:p>
            <a:pPr marL="0" indent="0">
              <a:buNone/>
            </a:pPr>
            <a:endParaRPr lang="en-US" dirty="0" smtClean="0"/>
          </a:p>
          <a:p>
            <a:r>
              <a:rPr lang="en-US" dirty="0" smtClean="0"/>
              <a:t>Redistribution of user media without consent</a:t>
            </a:r>
          </a:p>
          <a:p>
            <a:pPr lvl="1"/>
            <a:r>
              <a:rPr lang="en-US" dirty="0" smtClean="0"/>
              <a:t>Can lead to discrimination</a:t>
            </a:r>
          </a:p>
          <a:p>
            <a:pPr lvl="1"/>
            <a:r>
              <a:rPr lang="en-US" dirty="0" smtClean="0"/>
              <a:t>Is always a privacy violation </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41</a:t>
            </a:fld>
            <a:endParaRPr lang="en-US" dirty="0"/>
          </a:p>
        </p:txBody>
      </p:sp>
    </p:spTree>
    <p:extLst>
      <p:ext uri="{BB962C8B-B14F-4D97-AF65-F5344CB8AC3E}">
        <p14:creationId xmlns:p14="http://schemas.microsoft.com/office/powerpoint/2010/main" xmlns="" val="30441433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Attackers</a:t>
            </a:r>
            <a:endParaRPr lang="en-US" dirty="0"/>
          </a:p>
        </p:txBody>
      </p:sp>
      <p:sp>
        <p:nvSpPr>
          <p:cNvPr id="4" name="Text Placeholder 3"/>
          <p:cNvSpPr>
            <a:spLocks noGrp="1"/>
          </p:cNvSpPr>
          <p:nvPr>
            <p:ph type="body" idx="1"/>
          </p:nvPr>
        </p:nvSpPr>
        <p:spPr/>
        <p:txBody>
          <a:bodyPr/>
          <a:lstStyle/>
          <a:p>
            <a:endParaRPr lang="en-US"/>
          </a:p>
        </p:txBody>
      </p:sp>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7" name="TextBox 6"/>
          <p:cNvSpPr txBox="1"/>
          <p:nvPr/>
        </p:nvSpPr>
        <p:spPr>
          <a:xfrm>
            <a:off x="6762058" y="6611779"/>
            <a:ext cx="2435282" cy="246221"/>
          </a:xfrm>
          <a:prstGeom prst="rect">
            <a:avLst/>
          </a:prstGeom>
          <a:noFill/>
        </p:spPr>
        <p:txBody>
          <a:bodyPr wrap="square" rtlCol="0">
            <a:spAutoFit/>
          </a:bodyPr>
          <a:lstStyle/>
          <a:p>
            <a:r>
              <a:rPr lang="en-SG" sz="1000" dirty="0" smtClean="0">
                <a:hlinkClick r:id="rId3"/>
              </a:rPr>
              <a:t>Image </a:t>
            </a:r>
            <a:r>
              <a:rPr lang="en-SG" sz="1000" dirty="0" smtClean="0"/>
              <a:t>by</a:t>
            </a:r>
            <a:r>
              <a:rPr lang="en-SG" sz="1000" dirty="0"/>
              <a:t> </a:t>
            </a:r>
            <a:r>
              <a:rPr lang="en-SG" sz="1000" dirty="0" smtClean="0">
                <a:hlinkClick r:id="rId4" tooltip="User:Colin"/>
              </a:rPr>
              <a:t>Colin</a:t>
            </a:r>
            <a:r>
              <a:rPr lang="en-SG" sz="1000" dirty="0" smtClean="0"/>
              <a:t> licensed </a:t>
            </a:r>
            <a:r>
              <a:rPr lang="en-SG" sz="1000" dirty="0"/>
              <a:t>under </a:t>
            </a:r>
            <a:r>
              <a:rPr lang="en-SG" sz="1000" dirty="0">
                <a:hlinkClick r:id="rId5"/>
              </a:rPr>
              <a:t>CC BY-SA 4.0</a:t>
            </a:r>
            <a:endParaRPr lang="en-SG" sz="1000" dirty="0"/>
          </a:p>
        </p:txBody>
      </p:sp>
    </p:spTree>
    <p:extLst>
      <p:ext uri="{BB962C8B-B14F-4D97-AF65-F5344CB8AC3E}">
        <p14:creationId xmlns:p14="http://schemas.microsoft.com/office/powerpoint/2010/main" xmlns="" val="27301595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Defining an Attacker</a:t>
            </a:r>
            <a:endParaRPr lang="en-US" dirty="0"/>
          </a:p>
        </p:txBody>
      </p:sp>
      <p:sp>
        <p:nvSpPr>
          <p:cNvPr id="3" name="Content Placeholder 2"/>
          <p:cNvSpPr>
            <a:spLocks noGrp="1"/>
          </p:cNvSpPr>
          <p:nvPr>
            <p:ph idx="1"/>
          </p:nvPr>
        </p:nvSpPr>
        <p:spPr/>
        <p:txBody>
          <a:bodyPr/>
          <a:lstStyle/>
          <a:p>
            <a:r>
              <a:rPr lang="en-US" dirty="0" smtClean="0"/>
              <a:t>Commonly among orthogonal dimensions</a:t>
            </a:r>
          </a:p>
          <a:p>
            <a:pPr lvl="1"/>
            <a:r>
              <a:rPr lang="en-US" dirty="0" smtClean="0"/>
              <a:t>local vs global, active vs passive, internal vs external</a:t>
            </a:r>
          </a:p>
          <a:p>
            <a:r>
              <a:rPr lang="en-US" dirty="0" smtClean="0"/>
              <a:t>Too fine-grained for general smart city risk assessment</a:t>
            </a:r>
          </a:p>
          <a:p>
            <a:r>
              <a:rPr lang="en-US" dirty="0" smtClean="0"/>
              <a:t>Attackers by their role in the smart city</a:t>
            </a:r>
          </a:p>
          <a:p>
            <a:pPr lvl="1"/>
            <a:r>
              <a:rPr lang="en-US" dirty="0" smtClean="0"/>
              <a:t>Service Providers</a:t>
            </a:r>
          </a:p>
          <a:p>
            <a:pPr lvl="1"/>
            <a:r>
              <a:rPr lang="en-US" dirty="0" smtClean="0"/>
              <a:t>Involved Parties</a:t>
            </a:r>
          </a:p>
          <a:p>
            <a:pPr lvl="1"/>
            <a:r>
              <a:rPr lang="en-US" dirty="0" smtClean="0"/>
              <a:t>Third Parties </a:t>
            </a:r>
          </a:p>
        </p:txBody>
      </p:sp>
      <p:sp>
        <p:nvSpPr>
          <p:cNvPr id="5" name="Slide Number Placeholder 4"/>
          <p:cNvSpPr>
            <a:spLocks noGrp="1"/>
          </p:cNvSpPr>
          <p:nvPr>
            <p:ph type="sldNum" sz="quarter" idx="12"/>
          </p:nvPr>
        </p:nvSpPr>
        <p:spPr/>
        <p:txBody>
          <a:bodyPr/>
          <a:lstStyle/>
          <a:p>
            <a:fld id="{2066355A-084C-D24E-9AD2-7E4FC41EA627}" type="slidenum">
              <a:rPr lang="en-US" smtClean="0"/>
              <a:pPr/>
              <a:t>43</a:t>
            </a:fld>
            <a:endParaRPr lang="en-US" dirty="0"/>
          </a:p>
        </p:txBody>
      </p:sp>
    </p:spTree>
    <p:extLst>
      <p:ext uri="{BB962C8B-B14F-4D97-AF65-F5344CB8AC3E}">
        <p14:creationId xmlns:p14="http://schemas.microsoft.com/office/powerpoint/2010/main" xmlns="" val="9076017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Service </a:t>
            </a:r>
            <a:r>
              <a:rPr lang="en-GB" dirty="0" smtClean="0"/>
              <a:t>providers</a:t>
            </a:r>
            <a:endParaRPr lang="en-US" dirty="0"/>
          </a:p>
        </p:txBody>
      </p:sp>
      <p:sp>
        <p:nvSpPr>
          <p:cNvPr id="3" name="Content Placeholder 2"/>
          <p:cNvSpPr>
            <a:spLocks noGrp="1"/>
          </p:cNvSpPr>
          <p:nvPr>
            <p:ph idx="1"/>
          </p:nvPr>
        </p:nvSpPr>
        <p:spPr/>
        <p:txBody>
          <a:bodyPr/>
          <a:lstStyle/>
          <a:p>
            <a:r>
              <a:rPr lang="en-US" dirty="0" smtClean="0"/>
              <a:t>Direct access to data </a:t>
            </a:r>
          </a:p>
          <a:p>
            <a:endParaRPr lang="en-US" dirty="0" smtClean="0"/>
          </a:p>
          <a:p>
            <a:r>
              <a:rPr lang="en-US" dirty="0" smtClean="0"/>
              <a:t>Examples</a:t>
            </a:r>
          </a:p>
          <a:p>
            <a:pPr lvl="1"/>
            <a:r>
              <a:rPr lang="en-US" dirty="0"/>
              <a:t>U</a:t>
            </a:r>
            <a:r>
              <a:rPr lang="en-US" dirty="0" smtClean="0"/>
              <a:t>tility companies</a:t>
            </a:r>
          </a:p>
          <a:p>
            <a:pPr lvl="1"/>
            <a:r>
              <a:rPr lang="en-US" dirty="0"/>
              <a:t>L</a:t>
            </a:r>
            <a:r>
              <a:rPr lang="en-US" dirty="0" smtClean="0"/>
              <a:t>ocation-based service providers</a:t>
            </a:r>
          </a:p>
          <a:p>
            <a:pPr lvl="1"/>
            <a:r>
              <a:rPr lang="en-US" dirty="0" smtClean="0"/>
              <a:t>Government</a:t>
            </a:r>
          </a:p>
          <a:p>
            <a:pPr lvl="1"/>
            <a:r>
              <a:rPr lang="en-US" dirty="0" smtClean="0"/>
              <a:t>Internet service providers</a:t>
            </a:r>
          </a:p>
          <a:p>
            <a:pPr lvl="1"/>
            <a:r>
              <a:rPr lang="en-US" dirty="0" smtClean="0"/>
              <a:t>Cloud </a:t>
            </a:r>
            <a:r>
              <a:rPr lang="en-US" dirty="0"/>
              <a:t>c</a:t>
            </a:r>
            <a:r>
              <a:rPr lang="en-US" dirty="0" smtClean="0"/>
              <a:t>omputing providers</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44</a:t>
            </a:fld>
            <a:endParaRPr lang="en-US" dirty="0"/>
          </a:p>
        </p:txBody>
      </p:sp>
    </p:spTree>
    <p:extLst>
      <p:ext uri="{BB962C8B-B14F-4D97-AF65-F5344CB8AC3E}">
        <p14:creationId xmlns:p14="http://schemas.microsoft.com/office/powerpoint/2010/main" xmlns="" val="19353866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Involved </a:t>
            </a:r>
            <a:r>
              <a:rPr lang="en-GB" dirty="0" smtClean="0"/>
              <a:t>parties</a:t>
            </a:r>
            <a:endParaRPr lang="en-US" dirty="0"/>
          </a:p>
        </p:txBody>
      </p:sp>
      <p:sp>
        <p:nvSpPr>
          <p:cNvPr id="3" name="Content Placeholder 2"/>
          <p:cNvSpPr>
            <a:spLocks noGrp="1"/>
          </p:cNvSpPr>
          <p:nvPr>
            <p:ph idx="1"/>
          </p:nvPr>
        </p:nvSpPr>
        <p:spPr/>
        <p:txBody>
          <a:bodyPr/>
          <a:lstStyle/>
          <a:p>
            <a:r>
              <a:rPr lang="en-US" dirty="0" smtClean="0"/>
              <a:t>Examples</a:t>
            </a:r>
          </a:p>
          <a:p>
            <a:pPr lvl="1"/>
            <a:r>
              <a:rPr lang="en-US" dirty="0" smtClean="0"/>
              <a:t>Device Manufacturers (Wearables, Smart cards, CCTV)</a:t>
            </a:r>
          </a:p>
          <a:p>
            <a:pPr lvl="1"/>
            <a:r>
              <a:rPr lang="en-US" dirty="0" smtClean="0"/>
              <a:t>Software Developers</a:t>
            </a:r>
          </a:p>
          <a:p>
            <a:pPr lvl="1"/>
            <a:r>
              <a:rPr lang="en-US" dirty="0" smtClean="0"/>
              <a:t>Users who can authenticate</a:t>
            </a:r>
          </a:p>
          <a:p>
            <a:pPr lvl="1"/>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45</a:t>
            </a:fld>
            <a:endParaRPr lang="en-US" dirty="0"/>
          </a:p>
        </p:txBody>
      </p:sp>
    </p:spTree>
    <p:extLst>
      <p:ext uri="{BB962C8B-B14F-4D97-AF65-F5344CB8AC3E}">
        <p14:creationId xmlns:p14="http://schemas.microsoft.com/office/powerpoint/2010/main" xmlns="" val="38849297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Third </a:t>
            </a:r>
            <a:r>
              <a:rPr lang="en-GB" dirty="0" smtClean="0"/>
              <a:t>parties</a:t>
            </a:r>
            <a:endParaRPr lang="en-US" dirty="0"/>
          </a:p>
        </p:txBody>
      </p:sp>
      <p:sp>
        <p:nvSpPr>
          <p:cNvPr id="3" name="Content Placeholder 2"/>
          <p:cNvSpPr>
            <a:spLocks noGrp="1"/>
          </p:cNvSpPr>
          <p:nvPr>
            <p:ph idx="1"/>
          </p:nvPr>
        </p:nvSpPr>
        <p:spPr/>
        <p:txBody>
          <a:bodyPr/>
          <a:lstStyle/>
          <a:p>
            <a:r>
              <a:rPr lang="en-US" dirty="0" smtClean="0"/>
              <a:t>All other entities that are neither service provider nor involved in any way</a:t>
            </a:r>
          </a:p>
          <a:p>
            <a:endParaRPr lang="en-US" dirty="0"/>
          </a:p>
          <a:p>
            <a:r>
              <a:rPr lang="en-US" dirty="0" smtClean="0"/>
              <a:t>External attackers</a:t>
            </a:r>
          </a:p>
          <a:p>
            <a:pPr lvl="1"/>
            <a:r>
              <a:rPr lang="en-US" dirty="0" smtClean="0"/>
              <a:t>Are unable to authenticate to the system</a:t>
            </a:r>
          </a:p>
          <a:p>
            <a:pPr lvl="1"/>
            <a:r>
              <a:rPr lang="en-US" dirty="0" smtClean="0"/>
              <a:t>Acquire sensitive data through other channels</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46</a:t>
            </a:fld>
            <a:endParaRPr lang="en-US" dirty="0"/>
          </a:p>
        </p:txBody>
      </p:sp>
    </p:spTree>
    <p:extLst>
      <p:ext uri="{BB962C8B-B14F-4D97-AF65-F5344CB8AC3E}">
        <p14:creationId xmlns:p14="http://schemas.microsoft.com/office/powerpoint/2010/main" xmlns="" val="28613106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Attack </a:t>
            </a:r>
            <a:r>
              <a:rPr lang="en-GB" dirty="0" smtClean="0"/>
              <a:t>channels</a:t>
            </a:r>
            <a:endParaRPr lang="en-US" dirty="0"/>
          </a:p>
        </p:txBody>
      </p:sp>
      <p:sp>
        <p:nvSpPr>
          <p:cNvPr id="4" name="AutoShape 2" descr="Padlock, Door, Locked, Closed, Protected, Lock, Woode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SG"/>
          </a:p>
        </p:txBody>
      </p:sp>
      <p:pic>
        <p:nvPicPr>
          <p:cNvPr id="1027" name="Picture 3" descr="C:\Users\david.eckhoff\Downloads\padlock-406986_1920.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493" b="27572"/>
          <a:stretch/>
        </p:blipFill>
        <p:spPr bwMode="auto">
          <a:xfrm>
            <a:off x="1902" y="-74050"/>
            <a:ext cx="9142098" cy="4428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6172200" y="6611779"/>
            <a:ext cx="3147060" cy="246221"/>
          </a:xfrm>
          <a:prstGeom prst="rect">
            <a:avLst/>
          </a:prstGeom>
          <a:noFill/>
        </p:spPr>
        <p:txBody>
          <a:bodyPr wrap="square" rtlCol="0">
            <a:spAutoFit/>
          </a:bodyPr>
          <a:lstStyle/>
          <a:p>
            <a:r>
              <a:rPr lang="en-SG" sz="1000" dirty="0" smtClean="0">
                <a:hlinkClick r:id="rId3"/>
              </a:rPr>
              <a:t>Image </a:t>
            </a:r>
            <a:r>
              <a:rPr lang="en-SG" sz="1000" dirty="0" smtClean="0"/>
              <a:t>by</a:t>
            </a:r>
            <a:r>
              <a:rPr lang="en-SG" sz="1000" dirty="0"/>
              <a:t> </a:t>
            </a:r>
            <a:r>
              <a:rPr lang="en-SG" sz="1000" dirty="0" smtClean="0">
                <a:hlinkClick r:id="rId4"/>
              </a:rPr>
              <a:t>Life-Of-</a:t>
            </a:r>
            <a:r>
              <a:rPr lang="en-SG" sz="1000" dirty="0" err="1" smtClean="0">
                <a:hlinkClick r:id="rId4"/>
              </a:rPr>
              <a:t>Pix</a:t>
            </a:r>
            <a:r>
              <a:rPr lang="en-SG" sz="1000" dirty="0" smtClean="0"/>
              <a:t> licensed </a:t>
            </a:r>
            <a:r>
              <a:rPr lang="en-SG" sz="1000" dirty="0"/>
              <a:t>under </a:t>
            </a:r>
            <a:r>
              <a:rPr lang="en-SG" sz="1000" dirty="0" smtClean="0">
                <a:hlinkClick r:id="rId5"/>
              </a:rPr>
              <a:t>CC0 public domain</a:t>
            </a:r>
            <a:endParaRPr lang="en-SG" sz="1000" dirty="0"/>
          </a:p>
        </p:txBody>
      </p:sp>
    </p:spTree>
    <p:extLst>
      <p:ext uri="{BB962C8B-B14F-4D97-AF65-F5344CB8AC3E}">
        <p14:creationId xmlns:p14="http://schemas.microsoft.com/office/powerpoint/2010/main" xmlns="" val="35999794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Attack Channels</a:t>
            </a:r>
            <a:endParaRPr lang="en-US" dirty="0"/>
          </a:p>
        </p:txBody>
      </p:sp>
      <p:sp>
        <p:nvSpPr>
          <p:cNvPr id="3" name="Content Placeholder 2"/>
          <p:cNvSpPr>
            <a:spLocks noGrp="1"/>
          </p:cNvSpPr>
          <p:nvPr>
            <p:ph idx="1"/>
          </p:nvPr>
        </p:nvSpPr>
        <p:spPr/>
        <p:txBody>
          <a:bodyPr/>
          <a:lstStyle/>
          <a:p>
            <a:r>
              <a:rPr lang="en-US" dirty="0" smtClean="0"/>
              <a:t>Attacks differ in the way they gain access to or process sensitive information</a:t>
            </a:r>
          </a:p>
          <a:p>
            <a:endParaRPr lang="en-US" dirty="0"/>
          </a:p>
          <a:p>
            <a:r>
              <a:rPr lang="en-US" dirty="0" smtClean="0"/>
              <a:t>Attacks can be based on</a:t>
            </a:r>
          </a:p>
          <a:p>
            <a:pPr lvl="1"/>
            <a:r>
              <a:rPr lang="en-US" dirty="0" smtClean="0"/>
              <a:t>Observable Data</a:t>
            </a:r>
          </a:p>
          <a:p>
            <a:pPr lvl="1"/>
            <a:r>
              <a:rPr lang="en-US" dirty="0" smtClean="0"/>
              <a:t>Repurposed Data</a:t>
            </a:r>
          </a:p>
          <a:p>
            <a:pPr lvl="1"/>
            <a:r>
              <a:rPr lang="en-US" dirty="0" smtClean="0"/>
              <a:t>Public Data</a:t>
            </a:r>
          </a:p>
          <a:p>
            <a:pPr lvl="1"/>
            <a:r>
              <a:rPr lang="en-US" dirty="0" smtClean="0"/>
              <a:t>Leaked Data</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48</a:t>
            </a:fld>
            <a:endParaRPr lang="en-US" dirty="0"/>
          </a:p>
        </p:txBody>
      </p:sp>
    </p:spTree>
    <p:extLst>
      <p:ext uri="{BB962C8B-B14F-4D97-AF65-F5344CB8AC3E}">
        <p14:creationId xmlns:p14="http://schemas.microsoft.com/office/powerpoint/2010/main" xmlns="" val="7751154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Observable Data</a:t>
            </a:r>
            <a:endParaRPr lang="en-US" dirty="0"/>
          </a:p>
        </p:txBody>
      </p:sp>
      <p:sp>
        <p:nvSpPr>
          <p:cNvPr id="3" name="Content Placeholder 2"/>
          <p:cNvSpPr>
            <a:spLocks noGrp="1"/>
          </p:cNvSpPr>
          <p:nvPr>
            <p:ph idx="1"/>
          </p:nvPr>
        </p:nvSpPr>
        <p:spPr/>
        <p:txBody>
          <a:bodyPr/>
          <a:lstStyle/>
          <a:p>
            <a:r>
              <a:rPr lang="en-US" dirty="0" smtClean="0"/>
              <a:t>Passive adversaries that eavesdrop on unencrypted or encrypted wired or wireless communication</a:t>
            </a:r>
          </a:p>
          <a:p>
            <a:pPr lvl="1"/>
            <a:r>
              <a:rPr lang="en-US" dirty="0" smtClean="0"/>
              <a:t>By wiretapping </a:t>
            </a:r>
          </a:p>
          <a:p>
            <a:pPr lvl="1"/>
            <a:r>
              <a:rPr lang="en-US" dirty="0" smtClean="0"/>
              <a:t>Setting up radio receivers</a:t>
            </a:r>
          </a:p>
          <a:p>
            <a:pPr marL="457200" lvl="1" indent="0">
              <a:buNone/>
            </a:pPr>
            <a:endParaRPr lang="en-US" dirty="0" smtClean="0"/>
          </a:p>
          <a:p>
            <a:pPr marL="514350" indent="-457200"/>
            <a:r>
              <a:rPr lang="en-US" dirty="0" smtClean="0"/>
              <a:t>Require some kind of presence by the adversary</a:t>
            </a:r>
          </a:p>
          <a:p>
            <a:pPr marL="57150" indent="0">
              <a:buNone/>
            </a:pP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49</a:t>
            </a:fld>
            <a:endParaRPr lang="en-US" dirty="0"/>
          </a:p>
        </p:txBody>
      </p:sp>
    </p:spTree>
    <p:extLst>
      <p:ext uri="{BB962C8B-B14F-4D97-AF65-F5344CB8AC3E}">
        <p14:creationId xmlns:p14="http://schemas.microsoft.com/office/powerpoint/2010/main" xmlns="" val="1391207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What to expect </a:t>
            </a:r>
            <a:r>
              <a:rPr lang="en-GB" dirty="0" smtClean="0"/>
              <a:t>in this </a:t>
            </a:r>
            <a:r>
              <a:rPr lang="en-GB" dirty="0"/>
              <a:t>tutorial?</a:t>
            </a:r>
            <a:endParaRPr lang="en-US" dirty="0"/>
          </a:p>
        </p:txBody>
      </p:sp>
      <p:sp>
        <p:nvSpPr>
          <p:cNvPr id="6" name="Content Placeholder 5"/>
          <p:cNvSpPr>
            <a:spLocks noGrp="1"/>
          </p:cNvSpPr>
          <p:nvPr>
            <p:ph idx="1"/>
          </p:nvPr>
        </p:nvSpPr>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xmlns="" val="2921548657"/>
              </p:ext>
            </p:extLst>
          </p:nvPr>
        </p:nvGraphicFramePr>
        <p:xfrm>
          <a:off x="457199" y="1600199"/>
          <a:ext cx="8229600" cy="4525965"/>
        </p:xfrm>
        <a:graphic>
          <a:graphicData uri="http://schemas.openxmlformats.org/drawingml/2006/table">
            <a:tbl>
              <a:tblPr bandRow="1">
                <a:tableStyleId>{D03447BB-5D67-496B-8E87-E561075AD55C}</a:tableStyleId>
              </a:tblPr>
              <a:tblGrid>
                <a:gridCol w="2743200"/>
                <a:gridCol w="1371600"/>
                <a:gridCol w="1371600"/>
                <a:gridCol w="2743200"/>
              </a:tblGrid>
              <a:tr h="1508655">
                <a:tc gridSpan="2">
                  <a:txBody>
                    <a:bodyPr/>
                    <a:lstStyle/>
                    <a:p>
                      <a:pPr algn="ctr"/>
                      <a:r>
                        <a:rPr lang="en-US" sz="2800" b="1" dirty="0" smtClean="0"/>
                        <a:t>Smart City Applications</a:t>
                      </a:r>
                      <a:endParaRPr lang="en-US" sz="2800" b="1" dirty="0"/>
                    </a:p>
                  </a:txBody>
                  <a:tcPr anchor="ctr">
                    <a:solidFill>
                      <a:schemeClr val="accent1"/>
                    </a:solidFill>
                  </a:tcPr>
                </a:tc>
                <a:tc hMerge="1">
                  <a:txBody>
                    <a:bodyPr/>
                    <a:lstStyle/>
                    <a:p>
                      <a:endParaRPr lang="en-US" dirty="0"/>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1" dirty="0" smtClean="0"/>
                        <a:t>Enabling Technologies</a:t>
                      </a:r>
                    </a:p>
                  </a:txBody>
                  <a:tcPr anchor="ctr">
                    <a:solidFill>
                      <a:schemeClr val="accent6"/>
                    </a:solidFill>
                  </a:tcPr>
                </a:tc>
                <a:tc hMerge="1">
                  <a:txBody>
                    <a:bodyPr/>
                    <a:lstStyle/>
                    <a:p>
                      <a:endParaRPr lang="en-US" dirty="0"/>
                    </a:p>
                  </a:txBody>
                  <a:tcPr/>
                </a:tc>
              </a:tr>
              <a:tr h="1508655">
                <a:tc>
                  <a:txBody>
                    <a:bodyPr/>
                    <a:lstStyle/>
                    <a:p>
                      <a:pPr algn="ctr"/>
                      <a:r>
                        <a:rPr lang="en-US" sz="2800" b="1" dirty="0" smtClean="0"/>
                        <a:t>Attackers</a:t>
                      </a:r>
                      <a:endParaRPr lang="en-US" sz="2800" b="1" dirty="0"/>
                    </a:p>
                  </a:txBody>
                  <a:tcPr anchor="ctr">
                    <a:solidFill>
                      <a:srgbClr val="F0B31E"/>
                    </a:solidFill>
                  </a:tcPr>
                </a:tc>
                <a:tc gridSpan="2">
                  <a:txBody>
                    <a:bodyPr/>
                    <a:lstStyle/>
                    <a:p>
                      <a:pPr algn="ctr"/>
                      <a:r>
                        <a:rPr lang="en-US" sz="2800" b="1" dirty="0" smtClean="0"/>
                        <a:t>Attack Channels</a:t>
                      </a:r>
                      <a:endParaRPr lang="en-US" sz="2800" b="1" dirty="0"/>
                    </a:p>
                  </a:txBody>
                  <a:tcPr anchor="ctr">
                    <a:solidFill>
                      <a:schemeClr val="bg2"/>
                    </a:solidFill>
                  </a:tcPr>
                </a:tc>
                <a:tc hMerge="1">
                  <a:txBody>
                    <a:bodyPr/>
                    <a:lstStyle/>
                    <a:p>
                      <a:endParaRPr lang="en-US" dirty="0"/>
                    </a:p>
                  </a:txBody>
                  <a:tcPr/>
                </a:tc>
                <a:tc>
                  <a:txBody>
                    <a:bodyPr/>
                    <a:lstStyle/>
                    <a:p>
                      <a:pPr algn="ctr"/>
                      <a:r>
                        <a:rPr lang="en-US" sz="2800" b="1" dirty="0" smtClean="0"/>
                        <a:t>Privacy</a:t>
                      </a:r>
                      <a:r>
                        <a:rPr lang="en-US" sz="2800" b="1" baseline="0" dirty="0" smtClean="0"/>
                        <a:t> Types</a:t>
                      </a:r>
                      <a:endParaRPr lang="en-US" sz="2800" b="1" dirty="0"/>
                    </a:p>
                  </a:txBody>
                  <a:tcPr anchor="ctr">
                    <a:solidFill>
                      <a:srgbClr val="F0B31E"/>
                    </a:solidFill>
                  </a:tcPr>
                </a:tc>
              </a:tr>
              <a:tr h="1508655">
                <a:tc gridSpan="4">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1" dirty="0" smtClean="0"/>
                        <a:t>Privacy Challenges &amp; Solutions</a:t>
                      </a:r>
                    </a:p>
                  </a:txBody>
                  <a:tcPr anchor="ct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txBody>
                  <a:tcPr/>
                </a:tc>
                <a:tc hMerge="1">
                  <a:txBody>
                    <a:bodyPr/>
                    <a:lstStyle/>
                    <a:p>
                      <a:endParaRPr lang="en-US"/>
                    </a:p>
                  </a:txBody>
                  <a:tcPr/>
                </a:tc>
                <a:tc hMerge="1">
                  <a:txBody>
                    <a:bodyPr/>
                    <a:lstStyle/>
                    <a:p>
                      <a:endParaRPr lang="en-US" dirty="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5</a:t>
            </a:fld>
            <a:endParaRPr lang="en-US" dirty="0"/>
          </a:p>
        </p:txBody>
      </p:sp>
    </p:spTree>
    <p:extLst>
      <p:ext uri="{BB962C8B-B14F-4D97-AF65-F5344CB8AC3E}">
        <p14:creationId xmlns:p14="http://schemas.microsoft.com/office/powerpoint/2010/main" xmlns="" val="39384090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Repurposed Data</a:t>
            </a:r>
            <a:endParaRPr lang="en-US" dirty="0"/>
          </a:p>
        </p:txBody>
      </p:sp>
      <p:sp>
        <p:nvSpPr>
          <p:cNvPr id="3" name="Content Placeholder 2"/>
          <p:cNvSpPr>
            <a:spLocks noGrp="1"/>
          </p:cNvSpPr>
          <p:nvPr>
            <p:ph idx="1"/>
          </p:nvPr>
        </p:nvSpPr>
        <p:spPr/>
        <p:txBody>
          <a:bodyPr/>
          <a:lstStyle/>
          <a:p>
            <a:r>
              <a:rPr lang="en-US" dirty="0" smtClean="0"/>
              <a:t>Adversary has genuine access to the data</a:t>
            </a:r>
          </a:p>
          <a:p>
            <a:r>
              <a:rPr lang="en-US" dirty="0" smtClean="0"/>
              <a:t>Data was collected for a specific purpose</a:t>
            </a:r>
          </a:p>
          <a:p>
            <a:r>
              <a:rPr lang="en-US" dirty="0" smtClean="0"/>
              <a:t>Use outside of this purpose</a:t>
            </a:r>
          </a:p>
          <a:p>
            <a:pPr lvl="1"/>
            <a:r>
              <a:rPr lang="en-US" dirty="0" smtClean="0"/>
              <a:t>Constitutes a privacy violation</a:t>
            </a:r>
          </a:p>
          <a:p>
            <a:pPr lvl="1"/>
            <a:r>
              <a:rPr lang="en-US" dirty="0" smtClean="0"/>
              <a:t>Is a clear misconduct by, e.g., the service provider</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50</a:t>
            </a:fld>
            <a:endParaRPr lang="en-US" dirty="0"/>
          </a:p>
        </p:txBody>
      </p:sp>
    </p:spTree>
    <p:extLst>
      <p:ext uri="{BB962C8B-B14F-4D97-AF65-F5344CB8AC3E}">
        <p14:creationId xmlns:p14="http://schemas.microsoft.com/office/powerpoint/2010/main" xmlns="" val="29340628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Published Data</a:t>
            </a:r>
            <a:endParaRPr lang="en-US" dirty="0"/>
          </a:p>
        </p:txBody>
      </p:sp>
      <p:sp>
        <p:nvSpPr>
          <p:cNvPr id="3" name="Content Placeholder 2"/>
          <p:cNvSpPr>
            <a:spLocks noGrp="1"/>
          </p:cNvSpPr>
          <p:nvPr>
            <p:ph idx="1"/>
          </p:nvPr>
        </p:nvSpPr>
        <p:spPr/>
        <p:txBody>
          <a:bodyPr/>
          <a:lstStyle/>
          <a:p>
            <a:r>
              <a:rPr lang="en-US" dirty="0" smtClean="0"/>
              <a:t>Attacks based on data available to the public e.g.,</a:t>
            </a:r>
          </a:p>
          <a:p>
            <a:pPr lvl="1"/>
            <a:r>
              <a:rPr lang="en-US" dirty="0" smtClean="0"/>
              <a:t>On open data platforms</a:t>
            </a:r>
          </a:p>
          <a:p>
            <a:pPr lvl="1"/>
            <a:r>
              <a:rPr lang="en-US" dirty="0" smtClean="0"/>
              <a:t>Revealed by individuals</a:t>
            </a:r>
          </a:p>
          <a:p>
            <a:pPr lvl="1"/>
            <a:endParaRPr lang="en-US" dirty="0"/>
          </a:p>
          <a:p>
            <a:r>
              <a:rPr lang="en-US" dirty="0" smtClean="0"/>
              <a:t>Privacy threat due to</a:t>
            </a:r>
          </a:p>
          <a:p>
            <a:pPr lvl="1"/>
            <a:r>
              <a:rPr lang="en-US" dirty="0" smtClean="0"/>
              <a:t>Correlation with other data</a:t>
            </a:r>
          </a:p>
          <a:p>
            <a:pPr lvl="1"/>
            <a:r>
              <a:rPr lang="en-US" dirty="0" smtClean="0"/>
              <a:t>Insufficient data sanitization</a:t>
            </a:r>
          </a:p>
          <a:p>
            <a:endParaRPr lang="en-US" dirty="0"/>
          </a:p>
          <a:p>
            <a:endParaRPr lang="en-US" dirty="0" smtClean="0"/>
          </a:p>
        </p:txBody>
      </p:sp>
      <p:sp>
        <p:nvSpPr>
          <p:cNvPr id="5" name="Slide Number Placeholder 4"/>
          <p:cNvSpPr>
            <a:spLocks noGrp="1"/>
          </p:cNvSpPr>
          <p:nvPr>
            <p:ph type="sldNum" sz="quarter" idx="12"/>
          </p:nvPr>
        </p:nvSpPr>
        <p:spPr/>
        <p:txBody>
          <a:bodyPr/>
          <a:lstStyle/>
          <a:p>
            <a:fld id="{2066355A-084C-D24E-9AD2-7E4FC41EA627}" type="slidenum">
              <a:rPr lang="en-US" smtClean="0"/>
              <a:pPr/>
              <a:t>51</a:t>
            </a:fld>
            <a:endParaRPr lang="en-US" dirty="0"/>
          </a:p>
        </p:txBody>
      </p:sp>
    </p:spTree>
    <p:extLst>
      <p:ext uri="{BB962C8B-B14F-4D97-AF65-F5344CB8AC3E}">
        <p14:creationId xmlns:p14="http://schemas.microsoft.com/office/powerpoint/2010/main" xmlns="" val="13815547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Leaked Data</a:t>
            </a:r>
            <a:endParaRPr lang="en-US" dirty="0"/>
          </a:p>
        </p:txBody>
      </p:sp>
      <p:sp>
        <p:nvSpPr>
          <p:cNvPr id="3" name="Content Placeholder 2"/>
          <p:cNvSpPr>
            <a:spLocks noGrp="1"/>
          </p:cNvSpPr>
          <p:nvPr>
            <p:ph idx="1"/>
          </p:nvPr>
        </p:nvSpPr>
        <p:spPr/>
        <p:txBody>
          <a:bodyPr/>
          <a:lstStyle/>
          <a:p>
            <a:r>
              <a:rPr lang="en-US" dirty="0" smtClean="0"/>
              <a:t>Data that was </a:t>
            </a:r>
          </a:p>
          <a:p>
            <a:pPr lvl="1"/>
            <a:r>
              <a:rPr lang="en-US" dirty="0" smtClean="0"/>
              <a:t>Intended to stay private</a:t>
            </a:r>
          </a:p>
          <a:p>
            <a:pPr lvl="1"/>
            <a:r>
              <a:rPr lang="en-US" dirty="0" smtClean="0"/>
              <a:t>Leaked by an adversary through</a:t>
            </a:r>
          </a:p>
          <a:p>
            <a:pPr lvl="2"/>
            <a:r>
              <a:rPr lang="en-US" dirty="0" smtClean="0"/>
              <a:t>Software or protocol flaws</a:t>
            </a:r>
          </a:p>
          <a:p>
            <a:pPr lvl="2"/>
            <a:r>
              <a:rPr lang="en-US" dirty="0" smtClean="0"/>
              <a:t>Security vulnerabilities</a:t>
            </a:r>
          </a:p>
          <a:p>
            <a:pPr lvl="2"/>
            <a:r>
              <a:rPr lang="en-US" dirty="0" smtClean="0"/>
              <a:t>Misuse of authorize access</a:t>
            </a:r>
          </a:p>
          <a:p>
            <a:pPr lvl="2"/>
            <a:r>
              <a:rPr lang="en-US" dirty="0" smtClean="0"/>
              <a:t>Social engineering</a:t>
            </a:r>
          </a:p>
          <a:p>
            <a:r>
              <a:rPr lang="en-US" dirty="0" smtClean="0"/>
              <a:t>Leaks are common and should be expected</a:t>
            </a:r>
          </a:p>
          <a:p>
            <a:r>
              <a:rPr lang="en-US" dirty="0" smtClean="0"/>
              <a:t>Protection only through general privacy strategies </a:t>
            </a:r>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52</a:t>
            </a:fld>
            <a:endParaRPr lang="en-US" dirty="0"/>
          </a:p>
        </p:txBody>
      </p:sp>
    </p:spTree>
    <p:extLst>
      <p:ext uri="{BB962C8B-B14F-4D97-AF65-F5344CB8AC3E}">
        <p14:creationId xmlns:p14="http://schemas.microsoft.com/office/powerpoint/2010/main" xmlns="" val="28267004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The Privacy-Aware Smart City</a:t>
            </a:r>
            <a:endParaRPr lang="en-US" dirty="0"/>
          </a:p>
        </p:txBody>
      </p:sp>
      <p:sp>
        <p:nvSpPr>
          <p:cNvPr id="4" name="Text Placeholder 3"/>
          <p:cNvSpPr>
            <a:spLocks noGrp="1"/>
          </p:cNvSpPr>
          <p:nvPr>
            <p:ph type="body" idx="1"/>
          </p:nvPr>
        </p:nvSpPr>
        <p:spPr/>
        <p:txBody>
          <a:bodyPr/>
          <a:lstStyle/>
          <a:p>
            <a:endParaRPr lang="en-US"/>
          </a:p>
        </p:txBody>
      </p:sp>
      <p:pic>
        <p:nvPicPr>
          <p:cNvPr id="3" name="Grafik 2"/>
          <p:cNvPicPr>
            <a:picLocks noChangeAspect="1"/>
          </p:cNvPicPr>
          <p:nvPr/>
        </p:nvPicPr>
        <p:blipFill rotWithShape="1">
          <a:blip r:embed="rId2">
            <a:extLst>
              <a:ext uri="{28A0092B-C50C-407E-A947-70E740481C1C}">
                <a14:useLocalDpi xmlns:a14="http://schemas.microsoft.com/office/drawing/2010/main" xmlns="" val="0"/>
              </a:ext>
            </a:extLst>
          </a:blip>
          <a:srcRect l="-115" t="14138" r="115" b="11724"/>
          <a:stretch/>
        </p:blipFill>
        <p:spPr>
          <a:xfrm>
            <a:off x="-23922" y="0"/>
            <a:ext cx="9167921" cy="4519449"/>
          </a:xfrm>
          <a:prstGeom prst="rect">
            <a:avLst/>
          </a:prstGeom>
        </p:spPr>
      </p:pic>
    </p:spTree>
    <p:extLst>
      <p:ext uri="{BB962C8B-B14F-4D97-AF65-F5344CB8AC3E}">
        <p14:creationId xmlns:p14="http://schemas.microsoft.com/office/powerpoint/2010/main" xmlns="" val="3576850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Outline</a:t>
            </a:r>
            <a:endParaRPr lang="en-US" dirty="0"/>
          </a:p>
        </p:txBody>
      </p:sp>
      <p:sp>
        <p:nvSpPr>
          <p:cNvPr id="3" name="Content Placeholder 2"/>
          <p:cNvSpPr>
            <a:spLocks noGrp="1"/>
          </p:cNvSpPr>
          <p:nvPr>
            <p:ph idx="1"/>
          </p:nvPr>
        </p:nvSpPr>
        <p:spPr/>
        <p:txBody>
          <a:bodyPr>
            <a:normAutofit/>
          </a:bodyPr>
          <a:lstStyle/>
          <a:p>
            <a:r>
              <a:rPr lang="en-US" sz="2800" dirty="0" smtClean="0"/>
              <a:t>For each of the 9 enabling technologies, we will discuss</a:t>
            </a:r>
          </a:p>
          <a:p>
            <a:pPr lvl="1"/>
            <a:r>
              <a:rPr lang="en-US" dirty="0" smtClean="0"/>
              <a:t>Attackers</a:t>
            </a:r>
          </a:p>
          <a:p>
            <a:pPr lvl="1"/>
            <a:r>
              <a:rPr lang="en-US" dirty="0"/>
              <a:t>A</a:t>
            </a:r>
            <a:r>
              <a:rPr lang="en-US" dirty="0" smtClean="0"/>
              <a:t>ttack channels</a:t>
            </a:r>
          </a:p>
          <a:p>
            <a:pPr lvl="1"/>
            <a:r>
              <a:rPr lang="en-US" dirty="0"/>
              <a:t>P</a:t>
            </a:r>
            <a:r>
              <a:rPr lang="en-US" dirty="0" smtClean="0"/>
              <a:t>rivacy types affected</a:t>
            </a:r>
            <a:endParaRPr lang="en-US" sz="2400" dirty="0" smtClean="0"/>
          </a:p>
          <a:p>
            <a:pPr lvl="1"/>
            <a:r>
              <a:rPr lang="en-US" sz="2400" dirty="0" smtClean="0"/>
              <a:t>Solutions</a:t>
            </a:r>
          </a:p>
          <a:p>
            <a:pPr lvl="1"/>
            <a:r>
              <a:rPr lang="en-US" dirty="0" smtClean="0"/>
              <a:t>The state of the art in real cities around the world</a:t>
            </a:r>
            <a:endParaRPr lang="en-US" sz="24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54</a:t>
            </a:fld>
            <a:endParaRPr lang="en-US" dirty="0"/>
          </a:p>
        </p:txBody>
      </p:sp>
    </p:spTree>
    <p:extLst>
      <p:ext uri="{BB962C8B-B14F-4D97-AF65-F5344CB8AC3E}">
        <p14:creationId xmlns:p14="http://schemas.microsoft.com/office/powerpoint/2010/main" xmlns="" val="5248590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General </a:t>
            </a:r>
            <a:r>
              <a:rPr lang="en-GB" dirty="0"/>
              <a:t>privacy </a:t>
            </a:r>
            <a:r>
              <a:rPr lang="en-GB" dirty="0" smtClean="0"/>
              <a:t>strategies</a:t>
            </a:r>
            <a:endParaRPr lang="en-US" dirty="0"/>
          </a:p>
        </p:txBody>
      </p:sp>
      <p:sp>
        <p:nvSpPr>
          <p:cNvPr id="4" name="Text Placeholder 3"/>
          <p:cNvSpPr>
            <a:spLocks noGrp="1"/>
          </p:cNvSpPr>
          <p:nvPr>
            <p:ph type="body" idx="1"/>
          </p:nvPr>
        </p:nvSpPr>
        <p:spPr/>
        <p:txBody>
          <a:bodyPr/>
          <a:lstStyle/>
          <a:p>
            <a:endParaRPr lang="en-US"/>
          </a:p>
        </p:txBody>
      </p:sp>
      <p:pic>
        <p:nvPicPr>
          <p:cNvPr id="6" name="Picture 5"/>
          <p:cNvPicPr>
            <a:picLocks noChangeAspect="1"/>
          </p:cNvPicPr>
          <p:nvPr/>
        </p:nvPicPr>
        <p:blipFill>
          <a:blip r:embed="rId2"/>
          <a:stretch>
            <a:fillRect/>
          </a:stretch>
        </p:blipFill>
        <p:spPr>
          <a:xfrm>
            <a:off x="0" y="0"/>
            <a:ext cx="9144000" cy="4665106"/>
          </a:xfrm>
          <a:prstGeom prst="rect">
            <a:avLst/>
          </a:prstGeom>
        </p:spPr>
      </p:pic>
      <p:sp>
        <p:nvSpPr>
          <p:cNvPr id="5" name="TextBox 4"/>
          <p:cNvSpPr txBox="1"/>
          <p:nvPr/>
        </p:nvSpPr>
        <p:spPr>
          <a:xfrm>
            <a:off x="6882447" y="6611779"/>
            <a:ext cx="2322513" cy="246221"/>
          </a:xfrm>
          <a:prstGeom prst="rect">
            <a:avLst/>
          </a:prstGeom>
          <a:noFill/>
        </p:spPr>
        <p:txBody>
          <a:bodyPr wrap="square" rtlCol="0">
            <a:spAutoFit/>
          </a:bodyPr>
          <a:lstStyle/>
          <a:p>
            <a:r>
              <a:rPr lang="en-SG" sz="1000" dirty="0" smtClean="0">
                <a:hlinkClick r:id="rId3"/>
              </a:rPr>
              <a:t>Image</a:t>
            </a:r>
            <a:r>
              <a:rPr lang="en-SG" sz="1000" dirty="0" smtClean="0"/>
              <a:t> licensed under </a:t>
            </a:r>
            <a:r>
              <a:rPr lang="en-SG" sz="1000" dirty="0" smtClean="0">
                <a:hlinkClick r:id="rId4"/>
              </a:rPr>
              <a:t>CC0 public domain</a:t>
            </a:r>
            <a:endParaRPr lang="en-SG" sz="1000" dirty="0"/>
          </a:p>
        </p:txBody>
      </p:sp>
    </p:spTree>
    <p:extLst>
      <p:ext uri="{BB962C8B-B14F-4D97-AF65-F5344CB8AC3E}">
        <p14:creationId xmlns:p14="http://schemas.microsoft.com/office/powerpoint/2010/main" xmlns="" val="15701544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39781" cy="1143000"/>
          </a:xfrm>
        </p:spPr>
        <p:txBody>
          <a:bodyPr>
            <a:normAutofit/>
          </a:bodyPr>
          <a:lstStyle/>
          <a:p>
            <a:pPr lvl="0"/>
            <a:r>
              <a:rPr lang="en-GB" dirty="0"/>
              <a:t>Privacy by </a:t>
            </a:r>
            <a:r>
              <a:rPr lang="en-GB" dirty="0" smtClean="0"/>
              <a:t>design</a:t>
            </a:r>
            <a:endParaRPr lang="en-US" dirty="0"/>
          </a:p>
        </p:txBody>
      </p:sp>
      <p:sp>
        <p:nvSpPr>
          <p:cNvPr id="3" name="Content Placeholder 2"/>
          <p:cNvSpPr>
            <a:spLocks noGrp="1"/>
          </p:cNvSpPr>
          <p:nvPr>
            <p:ph idx="1"/>
          </p:nvPr>
        </p:nvSpPr>
        <p:spPr/>
        <p:txBody>
          <a:bodyPr>
            <a:normAutofit/>
          </a:bodyPr>
          <a:lstStyle/>
          <a:p>
            <a:r>
              <a:rPr lang="en-US" sz="2800" dirty="0" smtClean="0"/>
              <a:t>7 principles:</a:t>
            </a:r>
          </a:p>
          <a:p>
            <a:pPr lvl="1"/>
            <a:r>
              <a:rPr lang="en-US" sz="2400" dirty="0" smtClean="0"/>
              <a:t>Proactive not reactive; </a:t>
            </a:r>
            <a:r>
              <a:rPr lang="en-US" sz="2400" b="1" dirty="0" smtClean="0"/>
              <a:t>Preventative</a:t>
            </a:r>
            <a:r>
              <a:rPr lang="en-US" sz="2400" dirty="0" smtClean="0"/>
              <a:t> not remedial</a:t>
            </a:r>
          </a:p>
          <a:p>
            <a:pPr lvl="1"/>
            <a:r>
              <a:rPr lang="en-US" sz="2400" dirty="0" smtClean="0"/>
              <a:t>Privacy as the </a:t>
            </a:r>
            <a:r>
              <a:rPr lang="en-US" sz="2400" b="1" dirty="0" smtClean="0"/>
              <a:t>default</a:t>
            </a:r>
            <a:r>
              <a:rPr lang="en-US" sz="2400" dirty="0" smtClean="0"/>
              <a:t> setting</a:t>
            </a:r>
          </a:p>
          <a:p>
            <a:pPr lvl="1"/>
            <a:r>
              <a:rPr lang="en-US" sz="2400" dirty="0" smtClean="0"/>
              <a:t>Privacy </a:t>
            </a:r>
            <a:r>
              <a:rPr lang="en-US" sz="2400" b="1" dirty="0" smtClean="0"/>
              <a:t>embedded</a:t>
            </a:r>
            <a:r>
              <a:rPr lang="en-US" sz="2400" dirty="0" smtClean="0"/>
              <a:t> into design</a:t>
            </a:r>
          </a:p>
          <a:p>
            <a:pPr lvl="1"/>
            <a:r>
              <a:rPr lang="en-US" sz="2400" dirty="0" smtClean="0"/>
              <a:t>Full functionality – </a:t>
            </a:r>
            <a:r>
              <a:rPr lang="en-US" sz="2400" b="1" dirty="0" smtClean="0"/>
              <a:t>positive-sum</a:t>
            </a:r>
            <a:r>
              <a:rPr lang="en-US" sz="2400" dirty="0" smtClean="0"/>
              <a:t>, not zero-sum</a:t>
            </a:r>
          </a:p>
          <a:p>
            <a:pPr lvl="1"/>
            <a:r>
              <a:rPr lang="en-US" sz="2400" b="1" dirty="0" smtClean="0"/>
              <a:t>End-to-end </a:t>
            </a:r>
            <a:r>
              <a:rPr lang="en-US" sz="2400" dirty="0" smtClean="0"/>
              <a:t>security – full lifecycle protection</a:t>
            </a:r>
          </a:p>
          <a:p>
            <a:pPr lvl="1"/>
            <a:r>
              <a:rPr lang="en-US" sz="2400" dirty="0" smtClean="0"/>
              <a:t>Visibility and </a:t>
            </a:r>
            <a:r>
              <a:rPr lang="en-US" sz="2400" b="1" dirty="0" smtClean="0"/>
              <a:t>transparency</a:t>
            </a:r>
            <a:r>
              <a:rPr lang="en-US" sz="2400" dirty="0" smtClean="0"/>
              <a:t> – keep it open</a:t>
            </a:r>
          </a:p>
          <a:p>
            <a:pPr lvl="1"/>
            <a:r>
              <a:rPr lang="en-US" sz="2400" dirty="0" smtClean="0"/>
              <a:t>Respect for user privacy – keep it </a:t>
            </a:r>
            <a:r>
              <a:rPr lang="en-US" sz="2400" b="1" dirty="0" smtClean="0"/>
              <a:t>user-centric</a:t>
            </a:r>
          </a:p>
          <a:p>
            <a:r>
              <a:rPr lang="en-US" sz="2800" dirty="0" smtClean="0"/>
              <a:t>Need to be embedded in privacy engineering process</a:t>
            </a:r>
            <a:endParaRPr lang="en-US" sz="2800" dirty="0"/>
          </a:p>
        </p:txBody>
      </p:sp>
      <p:sp>
        <p:nvSpPr>
          <p:cNvPr id="4" name="TextBox 3"/>
          <p:cNvSpPr txBox="1"/>
          <p:nvPr/>
        </p:nvSpPr>
        <p:spPr>
          <a:xfrm>
            <a:off x="0" y="6614714"/>
            <a:ext cx="6412605" cy="246221"/>
          </a:xfrm>
          <a:prstGeom prst="rect">
            <a:avLst/>
          </a:prstGeom>
          <a:noFill/>
        </p:spPr>
        <p:txBody>
          <a:bodyPr wrap="square" rtlCol="0">
            <a:spAutoFit/>
          </a:bodyPr>
          <a:lstStyle/>
          <a:p>
            <a:r>
              <a:rPr lang="en-US" sz="1000" dirty="0" smtClean="0">
                <a:hlinkClick r:id="rId3"/>
              </a:rPr>
              <a:t>[1]</a:t>
            </a:r>
            <a:r>
              <a:rPr lang="en-US" sz="1000" dirty="0" smtClean="0"/>
              <a:t> A. </a:t>
            </a:r>
            <a:r>
              <a:rPr lang="en-US" sz="1000" dirty="0" err="1" smtClean="0"/>
              <a:t>Cavoukian</a:t>
            </a:r>
            <a:r>
              <a:rPr lang="en-US" sz="1000" dirty="0"/>
              <a:t>, “Privacy by Design,” Information and </a:t>
            </a:r>
            <a:r>
              <a:rPr lang="en-US" sz="1000" dirty="0" smtClean="0"/>
              <a:t>Privacy </a:t>
            </a:r>
            <a:r>
              <a:rPr lang="en-US" sz="1000" dirty="0"/>
              <a:t>Commissioner of Ontario, Tech. Rep., 2013</a:t>
            </a:r>
            <a:r>
              <a:rPr lang="en-US" sz="1000" dirty="0" smtClean="0"/>
              <a:t>.</a:t>
            </a:r>
            <a:endParaRPr lang="en-US" sz="1000" dirty="0"/>
          </a:p>
        </p:txBody>
      </p:sp>
      <p:pic>
        <p:nvPicPr>
          <p:cNvPr id="5" name="Picture 4"/>
          <p:cNvPicPr>
            <a:picLocks noChangeAspect="1"/>
          </p:cNvPicPr>
          <p:nvPr/>
        </p:nvPicPr>
        <p:blipFill>
          <a:blip r:embed="rId4"/>
          <a:stretch>
            <a:fillRect/>
          </a:stretch>
        </p:blipFill>
        <p:spPr>
          <a:xfrm>
            <a:off x="6451750" y="274638"/>
            <a:ext cx="2235050" cy="1484073"/>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56</a:t>
            </a:fld>
            <a:endParaRPr lang="en-US" dirty="0"/>
          </a:p>
        </p:txBody>
      </p:sp>
    </p:spTree>
    <p:extLst>
      <p:ext uri="{BB962C8B-B14F-4D97-AF65-F5344CB8AC3E}">
        <p14:creationId xmlns:p14="http://schemas.microsoft.com/office/powerpoint/2010/main" xmlns="" val="35759576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Engineering</a:t>
            </a:r>
            <a:endParaRPr lang="en-US" dirty="0"/>
          </a:p>
        </p:txBody>
      </p:sp>
      <p:sp>
        <p:nvSpPr>
          <p:cNvPr id="3" name="Content Placeholder 2"/>
          <p:cNvSpPr>
            <a:spLocks noGrp="1"/>
          </p:cNvSpPr>
          <p:nvPr>
            <p:ph idx="1"/>
          </p:nvPr>
        </p:nvSpPr>
        <p:spPr/>
        <p:txBody>
          <a:bodyPr>
            <a:normAutofit/>
          </a:bodyPr>
          <a:lstStyle/>
          <a:p>
            <a:r>
              <a:rPr lang="en-US" sz="2800" dirty="0" smtClean="0"/>
              <a:t>Stand-alone process:</a:t>
            </a:r>
          </a:p>
          <a:p>
            <a:pPr lvl="1"/>
            <a:r>
              <a:rPr lang="en-US" sz="2400" dirty="0"/>
              <a:t>functional requirements </a:t>
            </a:r>
            <a:r>
              <a:rPr lang="en-US" sz="2400" dirty="0" smtClean="0"/>
              <a:t>analysis</a:t>
            </a:r>
          </a:p>
          <a:p>
            <a:pPr lvl="1"/>
            <a:r>
              <a:rPr lang="en-US" sz="2400" dirty="0" smtClean="0"/>
              <a:t>data minimization</a:t>
            </a:r>
            <a:endParaRPr lang="en-US" sz="2400" dirty="0"/>
          </a:p>
          <a:p>
            <a:pPr lvl="1"/>
            <a:r>
              <a:rPr lang="en-US" sz="2400" dirty="0" smtClean="0"/>
              <a:t>consider attackers</a:t>
            </a:r>
            <a:r>
              <a:rPr lang="en-US" sz="2400" dirty="0"/>
              <a:t>, threats and additional security </a:t>
            </a:r>
            <a:r>
              <a:rPr lang="en-US" sz="2400" dirty="0" smtClean="0"/>
              <a:t>requirements</a:t>
            </a:r>
          </a:p>
          <a:p>
            <a:pPr lvl="1"/>
            <a:r>
              <a:rPr lang="en-US" sz="2400" dirty="0" smtClean="0"/>
              <a:t>implement </a:t>
            </a:r>
            <a:r>
              <a:rPr lang="en-US" sz="2400" dirty="0"/>
              <a:t>and </a:t>
            </a:r>
            <a:r>
              <a:rPr lang="en-US" sz="2400" dirty="0" smtClean="0"/>
              <a:t>test </a:t>
            </a:r>
            <a:r>
              <a:rPr lang="en-US" sz="2400" dirty="0"/>
              <a:t>the design </a:t>
            </a:r>
          </a:p>
          <a:p>
            <a:r>
              <a:rPr lang="en-US" sz="2800" dirty="0" smtClean="0"/>
              <a:t>Strategies to integrate into standard software engineering process:</a:t>
            </a:r>
          </a:p>
          <a:p>
            <a:pPr lvl="1"/>
            <a:r>
              <a:rPr lang="en-US" sz="2400" i="1" dirty="0" smtClean="0"/>
              <a:t>Data strategies: </a:t>
            </a:r>
            <a:r>
              <a:rPr lang="en-US" sz="2400" dirty="0" smtClean="0"/>
              <a:t>minimize</a:t>
            </a:r>
            <a:r>
              <a:rPr lang="en-US" sz="2400" dirty="0"/>
              <a:t>, hide, separate, </a:t>
            </a:r>
            <a:r>
              <a:rPr lang="en-US" sz="2400" dirty="0" smtClean="0"/>
              <a:t>aggregate</a:t>
            </a:r>
          </a:p>
          <a:p>
            <a:pPr lvl="1"/>
            <a:r>
              <a:rPr lang="en-US" sz="2400" i="1" dirty="0" smtClean="0"/>
              <a:t>Process strategies: </a:t>
            </a:r>
            <a:r>
              <a:rPr lang="en-US" sz="2400" dirty="0" smtClean="0"/>
              <a:t>inform</a:t>
            </a:r>
            <a:r>
              <a:rPr lang="en-US" sz="2400" dirty="0"/>
              <a:t>, control, enforce, </a:t>
            </a:r>
            <a:r>
              <a:rPr lang="en-US" sz="2400" dirty="0" smtClean="0"/>
              <a:t>demonstrate</a:t>
            </a:r>
            <a:endParaRPr lang="en-US" sz="2400" dirty="0"/>
          </a:p>
          <a:p>
            <a:pPr lvl="1"/>
            <a:endParaRPr lang="en-US" sz="2400" dirty="0" smtClean="0"/>
          </a:p>
        </p:txBody>
      </p:sp>
      <p:sp>
        <p:nvSpPr>
          <p:cNvPr id="4" name="TextBox 3"/>
          <p:cNvSpPr txBox="1"/>
          <p:nvPr/>
        </p:nvSpPr>
        <p:spPr>
          <a:xfrm>
            <a:off x="0" y="6457890"/>
            <a:ext cx="7220471" cy="400110"/>
          </a:xfrm>
          <a:prstGeom prst="rect">
            <a:avLst/>
          </a:prstGeom>
          <a:noFill/>
        </p:spPr>
        <p:txBody>
          <a:bodyPr wrap="none" rtlCol="0">
            <a:spAutoFit/>
          </a:bodyPr>
          <a:lstStyle/>
          <a:p>
            <a:r>
              <a:rPr lang="en-US" sz="1000" dirty="0" smtClean="0"/>
              <a:t>[1] S</a:t>
            </a:r>
            <a:r>
              <a:rPr lang="en-US" sz="1000" dirty="0"/>
              <a:t>. </a:t>
            </a:r>
            <a:r>
              <a:rPr lang="en-US" sz="1000" dirty="0" err="1"/>
              <a:t>Gürses</a:t>
            </a:r>
            <a:r>
              <a:rPr lang="en-US" sz="1000" dirty="0"/>
              <a:t>, C. </a:t>
            </a:r>
            <a:r>
              <a:rPr lang="en-US" sz="1000" dirty="0" err="1"/>
              <a:t>Troncoso</a:t>
            </a:r>
            <a:r>
              <a:rPr lang="en-US" sz="1000" dirty="0"/>
              <a:t>, and C. Diaz, “Engineering privacy by design,” in </a:t>
            </a:r>
            <a:r>
              <a:rPr lang="en-US" sz="1000" i="1" dirty="0"/>
              <a:t>Proc. Computers, Privacy &amp; Data Protection (CPDP 2011)</a:t>
            </a:r>
            <a:r>
              <a:rPr lang="en-US" sz="1000" dirty="0"/>
              <a:t>, 2011 </a:t>
            </a:r>
          </a:p>
          <a:p>
            <a:r>
              <a:rPr lang="en-US" sz="1000" dirty="0" smtClean="0"/>
              <a:t>[2] J</a:t>
            </a:r>
            <a:r>
              <a:rPr lang="en-US" sz="1000" dirty="0"/>
              <a:t>.-H. </a:t>
            </a:r>
            <a:r>
              <a:rPr lang="en-US" sz="1000" dirty="0" err="1"/>
              <a:t>Hoepman</a:t>
            </a:r>
            <a:r>
              <a:rPr lang="en-US" sz="1000" dirty="0"/>
              <a:t>, “Privacy Design Strategies,” in </a:t>
            </a:r>
            <a:r>
              <a:rPr lang="en-US" sz="1000" i="1" dirty="0"/>
              <a:t>ICT </a:t>
            </a:r>
            <a:r>
              <a:rPr lang="en-US" sz="1000" i="1" dirty="0" smtClean="0"/>
              <a:t>Systems </a:t>
            </a:r>
            <a:r>
              <a:rPr lang="en-US" sz="1000" i="1" dirty="0"/>
              <a:t>Security and Privacy Protection</a:t>
            </a:r>
            <a:r>
              <a:rPr lang="en-US" sz="1000" dirty="0"/>
              <a:t>. Springer, 2014, pp. 446–459</a:t>
            </a:r>
            <a:r>
              <a:rPr lang="en-US" sz="1000" dirty="0" smtClean="0"/>
              <a:t>.</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57</a:t>
            </a:fld>
            <a:endParaRPr lang="en-US" dirty="0"/>
          </a:p>
        </p:txBody>
      </p:sp>
    </p:spTree>
    <p:extLst>
      <p:ext uri="{BB962C8B-B14F-4D97-AF65-F5344CB8AC3E}">
        <p14:creationId xmlns:p14="http://schemas.microsoft.com/office/powerpoint/2010/main" xmlns="" val="33000014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Transparency</a:t>
            </a:r>
            <a:endParaRPr lang="en-US" dirty="0"/>
          </a:p>
        </p:txBody>
      </p:sp>
      <p:sp>
        <p:nvSpPr>
          <p:cNvPr id="3" name="Content Placeholder 2"/>
          <p:cNvSpPr>
            <a:spLocks noGrp="1"/>
          </p:cNvSpPr>
          <p:nvPr>
            <p:ph idx="1"/>
          </p:nvPr>
        </p:nvSpPr>
        <p:spPr/>
        <p:txBody>
          <a:bodyPr>
            <a:normAutofit/>
          </a:bodyPr>
          <a:lstStyle/>
          <a:p>
            <a:r>
              <a:rPr lang="en-US" sz="2800" dirty="0" smtClean="0"/>
              <a:t>Governments and corporations accumulate data</a:t>
            </a:r>
          </a:p>
          <a:p>
            <a:r>
              <a:rPr lang="en-US" sz="2800" dirty="0" smtClean="0"/>
              <a:t>Users not informed and have no control</a:t>
            </a:r>
          </a:p>
          <a:p>
            <a:r>
              <a:rPr lang="en-US" sz="2800" dirty="0" smtClean="0"/>
              <a:t>Need to know: </a:t>
            </a:r>
          </a:p>
          <a:p>
            <a:pPr lvl="1"/>
            <a:r>
              <a:rPr lang="en-US" sz="2400" dirty="0" smtClean="0"/>
              <a:t>what </a:t>
            </a:r>
            <a:r>
              <a:rPr lang="en-US" sz="2400" dirty="0"/>
              <a:t>data is </a:t>
            </a:r>
            <a:r>
              <a:rPr lang="en-US" sz="2400" dirty="0" smtClean="0"/>
              <a:t>collected &amp; stored</a:t>
            </a:r>
            <a:endParaRPr lang="en-US" dirty="0"/>
          </a:p>
          <a:p>
            <a:pPr lvl="1"/>
            <a:r>
              <a:rPr lang="en-US" sz="2400" dirty="0" smtClean="0"/>
              <a:t>how </a:t>
            </a:r>
            <a:r>
              <a:rPr lang="en-US" sz="2400" dirty="0"/>
              <a:t>it is </a:t>
            </a:r>
            <a:r>
              <a:rPr lang="en-US" sz="2400" dirty="0" smtClean="0"/>
              <a:t>processed</a:t>
            </a:r>
          </a:p>
          <a:p>
            <a:pPr lvl="1"/>
            <a:r>
              <a:rPr lang="en-US" sz="2400" dirty="0" smtClean="0"/>
              <a:t>who </a:t>
            </a:r>
            <a:r>
              <a:rPr lang="en-US" sz="2400" dirty="0"/>
              <a:t>it is shared </a:t>
            </a:r>
            <a:r>
              <a:rPr lang="en-US" sz="2400" dirty="0" smtClean="0"/>
              <a:t>with</a:t>
            </a:r>
          </a:p>
          <a:p>
            <a:r>
              <a:rPr lang="en-US" sz="2800" dirty="0" smtClean="0"/>
              <a:t>‘Data letter’ as proactive subject access request</a:t>
            </a:r>
            <a:endParaRPr lang="en-US" sz="2800" dirty="0"/>
          </a:p>
          <a:p>
            <a:r>
              <a:rPr lang="en-US" sz="2800" dirty="0" smtClean="0"/>
              <a:t>Transparency can increase trust and user acceptance</a:t>
            </a:r>
            <a:endParaRPr lang="en-US" sz="2800" dirty="0"/>
          </a:p>
        </p:txBody>
      </p:sp>
      <p:sp>
        <p:nvSpPr>
          <p:cNvPr id="4" name="TextBox 3"/>
          <p:cNvSpPr txBox="1"/>
          <p:nvPr/>
        </p:nvSpPr>
        <p:spPr>
          <a:xfrm>
            <a:off x="0" y="6602978"/>
            <a:ext cx="8812454" cy="246221"/>
          </a:xfrm>
          <a:prstGeom prst="rect">
            <a:avLst/>
          </a:prstGeom>
          <a:noFill/>
        </p:spPr>
        <p:txBody>
          <a:bodyPr wrap="none" rtlCol="0">
            <a:spAutoFit/>
          </a:bodyPr>
          <a:lstStyle/>
          <a:p>
            <a:r>
              <a:rPr lang="en-US" sz="1000" dirty="0" smtClean="0"/>
              <a:t>[1] M</a:t>
            </a:r>
            <a:r>
              <a:rPr lang="en-US" sz="1000" dirty="0"/>
              <a:t>. </a:t>
            </a:r>
            <a:r>
              <a:rPr lang="en-US" sz="1000" dirty="0" err="1"/>
              <a:t>Janic</a:t>
            </a:r>
            <a:r>
              <a:rPr lang="en-US" sz="1000" dirty="0"/>
              <a:t>, J. P. </a:t>
            </a:r>
            <a:r>
              <a:rPr lang="en-US" sz="1000" dirty="0" err="1"/>
              <a:t>Wijbenga</a:t>
            </a:r>
            <a:r>
              <a:rPr lang="en-US" sz="1000" dirty="0"/>
              <a:t>, and T. </a:t>
            </a:r>
            <a:r>
              <a:rPr lang="en-US" sz="1000" dirty="0" err="1"/>
              <a:t>Veugen</a:t>
            </a:r>
            <a:r>
              <a:rPr lang="en-US" sz="1000" dirty="0"/>
              <a:t>, “Transparency Enhancing Tools (TETs): An Overview,” in </a:t>
            </a:r>
            <a:r>
              <a:rPr lang="en-US" sz="1000" i="1" dirty="0"/>
              <a:t>Proc. Socio</a:t>
            </a:r>
            <a:r>
              <a:rPr lang="en-US" sz="1000" i="1" dirty="0" smtClean="0"/>
              <a:t>-Technical </a:t>
            </a:r>
            <a:r>
              <a:rPr lang="en-US" sz="1000" i="1" dirty="0"/>
              <a:t>Aspects in Security and Trust</a:t>
            </a:r>
            <a:r>
              <a:rPr lang="en-US" sz="1000" dirty="0"/>
              <a:t>, 2013, pp. 18–25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58</a:t>
            </a:fld>
            <a:endParaRPr lang="en-US" dirty="0"/>
          </a:p>
        </p:txBody>
      </p:sp>
    </p:spTree>
    <p:extLst>
      <p:ext uri="{BB962C8B-B14F-4D97-AF65-F5344CB8AC3E}">
        <p14:creationId xmlns:p14="http://schemas.microsoft.com/office/powerpoint/2010/main" xmlns="" val="25090097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Consent &amp; </a:t>
            </a:r>
            <a:r>
              <a:rPr lang="en-GB" dirty="0" smtClean="0"/>
              <a:t>Control</a:t>
            </a:r>
            <a:endParaRPr lang="en-US" dirty="0"/>
          </a:p>
        </p:txBody>
      </p:sp>
      <p:sp>
        <p:nvSpPr>
          <p:cNvPr id="3" name="Content Placeholder 2"/>
          <p:cNvSpPr>
            <a:spLocks noGrp="1"/>
          </p:cNvSpPr>
          <p:nvPr>
            <p:ph idx="1"/>
          </p:nvPr>
        </p:nvSpPr>
        <p:spPr/>
        <p:txBody>
          <a:bodyPr>
            <a:normAutofit/>
          </a:bodyPr>
          <a:lstStyle/>
          <a:p>
            <a:r>
              <a:rPr lang="en-US" sz="2800" dirty="0" smtClean="0"/>
              <a:t>How can </a:t>
            </a:r>
            <a:r>
              <a:rPr lang="en-US" sz="2800" dirty="0" err="1" smtClean="0"/>
              <a:t>BigBelly</a:t>
            </a:r>
            <a:r>
              <a:rPr lang="en-US" sz="2800" dirty="0" smtClean="0"/>
              <a:t> ask for consent?</a:t>
            </a:r>
            <a:endParaRPr lang="en-US" sz="2800" dirty="0"/>
          </a:p>
          <a:p>
            <a:r>
              <a:rPr lang="en-US" sz="2800" dirty="0" smtClean="0"/>
              <a:t>Same for ambient audio monitoring, CCTV, etc.</a:t>
            </a:r>
          </a:p>
          <a:p>
            <a:r>
              <a:rPr lang="en-US" sz="2800" dirty="0" smtClean="0"/>
              <a:t>EU data protection law gives users the right to view, update, and delete data about them</a:t>
            </a:r>
          </a:p>
          <a:p>
            <a:r>
              <a:rPr lang="en-US" sz="2800" dirty="0" smtClean="0"/>
              <a:t>Another aspect of control: Ensure data is handled according to each user’s privacy preferences</a:t>
            </a:r>
          </a:p>
          <a:p>
            <a:pPr lvl="1"/>
            <a:r>
              <a:rPr lang="en-US" sz="2400" dirty="0" smtClean="0"/>
              <a:t>Use </a:t>
            </a:r>
            <a:r>
              <a:rPr lang="en-US" sz="2400" b="1" dirty="0" smtClean="0"/>
              <a:t>Information Flow Control </a:t>
            </a:r>
            <a:r>
              <a:rPr lang="en-US" sz="2400" dirty="0" smtClean="0"/>
              <a:t>to track flow of sensitive data through an application</a:t>
            </a:r>
          </a:p>
          <a:p>
            <a:pPr lvl="1"/>
            <a:r>
              <a:rPr lang="en-US" sz="2400" dirty="0" smtClean="0"/>
              <a:t>Can be enforced using trusted hardware</a:t>
            </a:r>
          </a:p>
          <a:p>
            <a:endParaRPr lang="en-US" sz="2800" dirty="0" smtClean="0"/>
          </a:p>
        </p:txBody>
      </p:sp>
      <p:pic>
        <p:nvPicPr>
          <p:cNvPr id="4" name="Picture 3"/>
          <p:cNvPicPr>
            <a:picLocks noChangeAspect="1"/>
          </p:cNvPicPr>
          <p:nvPr/>
        </p:nvPicPr>
        <p:blipFill rotWithShape="1">
          <a:blip r:embed="rId2"/>
          <a:srcRect b="9649"/>
          <a:stretch/>
        </p:blipFill>
        <p:spPr>
          <a:xfrm>
            <a:off x="7233717" y="-77862"/>
            <a:ext cx="1775375" cy="2138744"/>
          </a:xfrm>
          <a:prstGeom prst="rect">
            <a:avLst/>
          </a:prstGeom>
        </p:spPr>
      </p:pic>
      <p:sp>
        <p:nvSpPr>
          <p:cNvPr id="5" name="TextBox 4"/>
          <p:cNvSpPr txBox="1"/>
          <p:nvPr/>
        </p:nvSpPr>
        <p:spPr>
          <a:xfrm>
            <a:off x="17917" y="6035758"/>
            <a:ext cx="9126083" cy="861774"/>
          </a:xfrm>
          <a:prstGeom prst="rect">
            <a:avLst/>
          </a:prstGeom>
          <a:noFill/>
        </p:spPr>
        <p:txBody>
          <a:bodyPr wrap="square" rtlCol="0">
            <a:spAutoFit/>
          </a:bodyPr>
          <a:lstStyle/>
          <a:p>
            <a:r>
              <a:rPr lang="en-US" sz="1000" dirty="0" smtClean="0">
                <a:hlinkClick r:id="rId3"/>
              </a:rPr>
              <a:t>Image </a:t>
            </a:r>
            <a:r>
              <a:rPr lang="en-US" sz="1000" dirty="0" smtClean="0"/>
              <a:t>by </a:t>
            </a:r>
            <a:r>
              <a:rPr lang="en-US" sz="1000" dirty="0" smtClean="0">
                <a:hlinkClick r:id="rId4"/>
              </a:rPr>
              <a:t>George100</a:t>
            </a:r>
            <a:r>
              <a:rPr lang="en-US" sz="1000" dirty="0" smtClean="0"/>
              <a:t> licensed under </a:t>
            </a:r>
            <a:r>
              <a:rPr lang="en-US" sz="1000" dirty="0" smtClean="0">
                <a:hlinkClick r:id="rId5"/>
              </a:rPr>
              <a:t>CC BY-SA 3.0</a:t>
            </a:r>
            <a:endParaRPr lang="en-US" sz="1000" dirty="0" smtClean="0"/>
          </a:p>
          <a:p>
            <a:r>
              <a:rPr lang="en-US" sz="1000" dirty="0" smtClean="0"/>
              <a:t>[1] A. </a:t>
            </a:r>
            <a:r>
              <a:rPr lang="en-US" sz="1000" dirty="0" err="1" smtClean="0"/>
              <a:t>Ståhlbröst</a:t>
            </a:r>
            <a:r>
              <a:rPr lang="en-US" sz="1000" dirty="0"/>
              <a:t>, A. </a:t>
            </a:r>
            <a:r>
              <a:rPr lang="en-US" sz="1000" dirty="0" err="1"/>
              <a:t>Padyab</a:t>
            </a:r>
            <a:r>
              <a:rPr lang="en-US" sz="1000" dirty="0"/>
              <a:t>, A. </a:t>
            </a:r>
            <a:r>
              <a:rPr lang="en-US" sz="1000" dirty="0" err="1"/>
              <a:t>Sällström</a:t>
            </a:r>
            <a:r>
              <a:rPr lang="en-US" sz="1000" dirty="0"/>
              <a:t>, and D. </a:t>
            </a:r>
            <a:r>
              <a:rPr lang="en-US" sz="1000" dirty="0" err="1"/>
              <a:t>Hollosi</a:t>
            </a:r>
            <a:r>
              <a:rPr lang="en-US" sz="1000" dirty="0"/>
              <a:t>, “Design of Smart City Systems From a Privacy </a:t>
            </a:r>
            <a:r>
              <a:rPr lang="en-US" sz="1000" dirty="0" smtClean="0"/>
              <a:t>Perspective</a:t>
            </a:r>
            <a:r>
              <a:rPr lang="en-US" sz="1000" dirty="0"/>
              <a:t>,” </a:t>
            </a:r>
            <a:r>
              <a:rPr lang="en-US" sz="1000" i="1" dirty="0"/>
              <a:t>IADIS Intl. </a:t>
            </a:r>
            <a:r>
              <a:rPr lang="en-US" sz="1000" i="1" dirty="0" err="1"/>
              <a:t>Jnl</a:t>
            </a:r>
            <a:r>
              <a:rPr lang="en-US" sz="1000" i="1" dirty="0"/>
              <a:t>. on WWW/Internet</a:t>
            </a:r>
            <a:r>
              <a:rPr lang="en-US" sz="1000" dirty="0"/>
              <a:t>, vol. 13, no. 1, </a:t>
            </a:r>
            <a:r>
              <a:rPr lang="en-US" sz="1000" dirty="0" smtClean="0"/>
              <a:t>2015.</a:t>
            </a:r>
          </a:p>
          <a:p>
            <a:r>
              <a:rPr lang="en-US" sz="1000" dirty="0" smtClean="0"/>
              <a:t>[2] L</a:t>
            </a:r>
            <a:r>
              <a:rPr lang="en-US" sz="1000" dirty="0"/>
              <a:t>. Edwards, “Privacy, Security and Data Protection in Smart Cities: a critical EU law perspective,” </a:t>
            </a:r>
            <a:r>
              <a:rPr lang="en-US" sz="1000" i="1" dirty="0"/>
              <a:t>European Data Protection Law Review</a:t>
            </a:r>
            <a:r>
              <a:rPr lang="en-US" sz="1000" dirty="0"/>
              <a:t>, vol. 2, no. 1, pp. 28–58, 2016. </a:t>
            </a:r>
          </a:p>
          <a:p>
            <a:r>
              <a:rPr lang="en-US" sz="1000" dirty="0" smtClean="0"/>
              <a:t>[3] W</a:t>
            </a:r>
            <a:r>
              <a:rPr lang="en-US" sz="1000" dirty="0"/>
              <a:t>. </a:t>
            </a:r>
            <a:r>
              <a:rPr lang="en-US" sz="1000" dirty="0" err="1"/>
              <a:t>Enck</a:t>
            </a:r>
            <a:r>
              <a:rPr lang="en-US" sz="1000" dirty="0"/>
              <a:t>, P. Gilbert, S. Han, V. Tendulkar, B.-G. Chun</a:t>
            </a:r>
            <a:r>
              <a:rPr lang="en-US" sz="1000" dirty="0" smtClean="0"/>
              <a:t>, L</a:t>
            </a:r>
            <a:r>
              <a:rPr lang="en-US" sz="1000" dirty="0"/>
              <a:t>. P. Cox, J. Jung, P. McDaniel, and A. N. </a:t>
            </a:r>
            <a:r>
              <a:rPr lang="en-US" sz="1000" dirty="0" err="1"/>
              <a:t>Sheth</a:t>
            </a:r>
            <a:r>
              <a:rPr lang="en-US" sz="1000" dirty="0"/>
              <a:t>, “Taint- Droid: An Information-Flow Tracking System for </a:t>
            </a:r>
            <a:r>
              <a:rPr lang="en-US" sz="1000" dirty="0" err="1"/>
              <a:t>Realtime</a:t>
            </a:r>
            <a:r>
              <a:rPr lang="en-US" sz="1000" dirty="0"/>
              <a:t> Privacy Monitoring on Smartphones,” </a:t>
            </a:r>
            <a:r>
              <a:rPr lang="en-US" sz="1000" i="1" dirty="0"/>
              <a:t>ACM Trans. </a:t>
            </a:r>
            <a:r>
              <a:rPr lang="en-US" sz="1000" i="1" dirty="0" err="1" smtClean="0"/>
              <a:t>Comput</a:t>
            </a:r>
            <a:r>
              <a:rPr lang="en-US" sz="1000" i="1" dirty="0" smtClean="0"/>
              <a:t>. Syst</a:t>
            </a:r>
            <a:r>
              <a:rPr lang="en-US" sz="1000" i="1" dirty="0"/>
              <a:t>.</a:t>
            </a:r>
            <a:r>
              <a:rPr lang="en-US" sz="1000" dirty="0"/>
              <a:t>, vol. 32, no. 2, pp. 5:1–5:29, 2014</a:t>
            </a:r>
            <a:r>
              <a:rPr lang="en-US" sz="1000" dirty="0" smtClean="0"/>
              <a:t>.</a:t>
            </a:r>
            <a:endParaRPr lang="en-US" sz="1000"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59</a:t>
            </a:fld>
            <a:endParaRPr lang="en-US" dirty="0"/>
          </a:p>
        </p:txBody>
      </p:sp>
    </p:spTree>
    <p:extLst>
      <p:ext uri="{BB962C8B-B14F-4D97-AF65-F5344CB8AC3E}">
        <p14:creationId xmlns:p14="http://schemas.microsoft.com/office/powerpoint/2010/main" xmlns="" val="5063755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Smart </a:t>
            </a:r>
            <a:r>
              <a:rPr lang="en-GB" dirty="0"/>
              <a:t>City </a:t>
            </a:r>
            <a:r>
              <a:rPr lang="en-GB" dirty="0" smtClean="0"/>
              <a:t>Applications</a:t>
            </a:r>
            <a:endParaRPr lang="en-US" dirty="0"/>
          </a:p>
        </p:txBody>
      </p:sp>
      <p:sp>
        <p:nvSpPr>
          <p:cNvPr id="6" name="Textplatzhalter 5"/>
          <p:cNvSpPr>
            <a:spLocks noGrp="1"/>
          </p:cNvSpPr>
          <p:nvPr>
            <p:ph type="body" idx="1"/>
          </p:nvPr>
        </p:nvSpPr>
        <p:spPr/>
        <p:txBody>
          <a:bodyPr/>
          <a:lstStyle/>
          <a:p>
            <a:endParaRPr lang="de-DE"/>
          </a:p>
        </p:txBody>
      </p:sp>
      <p:sp>
        <p:nvSpPr>
          <p:cNvPr id="7" name="TextBox 6"/>
          <p:cNvSpPr txBox="1"/>
          <p:nvPr/>
        </p:nvSpPr>
        <p:spPr>
          <a:xfrm>
            <a:off x="6810961" y="6611777"/>
            <a:ext cx="2401619" cy="246221"/>
          </a:xfrm>
          <a:prstGeom prst="rect">
            <a:avLst/>
          </a:prstGeom>
          <a:noFill/>
        </p:spPr>
        <p:txBody>
          <a:bodyPr wrap="none" rtlCol="0">
            <a:spAutoFit/>
          </a:bodyPr>
          <a:lstStyle/>
          <a:p>
            <a:r>
              <a:rPr lang="en-SG" sz="1000" dirty="0" smtClean="0">
                <a:hlinkClick r:id="rId2"/>
              </a:rPr>
              <a:t>Image</a:t>
            </a:r>
            <a:r>
              <a:rPr lang="en-SG" sz="1000" dirty="0" smtClean="0">
                <a:hlinkClick r:id="rId3"/>
              </a:rPr>
              <a:t> </a:t>
            </a:r>
            <a:r>
              <a:rPr lang="en-SG" sz="1000" dirty="0" smtClean="0"/>
              <a:t>by</a:t>
            </a:r>
            <a:r>
              <a:rPr lang="en-SG" sz="1000" dirty="0"/>
              <a:t> </a:t>
            </a:r>
            <a:r>
              <a:rPr lang="en-SG" sz="1000" dirty="0">
                <a:hlinkClick r:id="rId4"/>
              </a:rPr>
              <a:t>JCT 600</a:t>
            </a:r>
            <a:r>
              <a:rPr lang="en-SG" sz="1000" dirty="0"/>
              <a:t> </a:t>
            </a:r>
            <a:r>
              <a:rPr lang="en-SG" sz="1000" dirty="0" smtClean="0"/>
              <a:t>licensed </a:t>
            </a:r>
            <a:r>
              <a:rPr lang="en-SG" sz="1000" dirty="0"/>
              <a:t>under </a:t>
            </a:r>
            <a:r>
              <a:rPr lang="en-SG" sz="1000" dirty="0">
                <a:hlinkClick r:id="rId5"/>
              </a:rPr>
              <a:t>CC BY 2.0</a:t>
            </a:r>
            <a:endParaRPr lang="en-SG" sz="1000" dirty="0"/>
          </a:p>
        </p:txBody>
      </p:sp>
      <p:pic>
        <p:nvPicPr>
          <p:cNvPr id="3" name="Picture 2" descr="C:\Users\david.eckhoff\Desktop\Future Connected City_ 2086 _ Self-driving cars, smart build… _ Flickr_files\28650310590_3d22a9384e_b.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0" y="-135228"/>
            <a:ext cx="9144000" cy="46126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065035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Logging &amp; </a:t>
            </a:r>
            <a:r>
              <a:rPr lang="en-GB" dirty="0" smtClean="0"/>
              <a:t>auditing</a:t>
            </a:r>
            <a:endParaRPr lang="en-US" dirty="0"/>
          </a:p>
        </p:txBody>
      </p:sp>
      <p:sp>
        <p:nvSpPr>
          <p:cNvPr id="3" name="Content Placeholder 2"/>
          <p:cNvSpPr>
            <a:spLocks noGrp="1"/>
          </p:cNvSpPr>
          <p:nvPr>
            <p:ph idx="1"/>
          </p:nvPr>
        </p:nvSpPr>
        <p:spPr/>
        <p:txBody>
          <a:bodyPr>
            <a:normAutofit/>
          </a:bodyPr>
          <a:lstStyle/>
          <a:p>
            <a:r>
              <a:rPr lang="en-US" sz="2800" dirty="0" smtClean="0"/>
              <a:t>Demonstrate compliance with privacy policy</a:t>
            </a:r>
          </a:p>
          <a:p>
            <a:r>
              <a:rPr lang="en-US" sz="2800" dirty="0" smtClean="0"/>
              <a:t>Determine when breach has taken place, and which records are affected</a:t>
            </a:r>
          </a:p>
          <a:p>
            <a:endParaRPr lang="en-US" sz="2800" dirty="0"/>
          </a:p>
        </p:txBody>
      </p:sp>
      <p:sp>
        <p:nvSpPr>
          <p:cNvPr id="4" name="TextBox 3"/>
          <p:cNvSpPr txBox="1"/>
          <p:nvPr/>
        </p:nvSpPr>
        <p:spPr>
          <a:xfrm>
            <a:off x="0" y="6163150"/>
            <a:ext cx="9144000" cy="707886"/>
          </a:xfrm>
          <a:prstGeom prst="rect">
            <a:avLst/>
          </a:prstGeom>
          <a:noFill/>
        </p:spPr>
        <p:txBody>
          <a:bodyPr wrap="square" rtlCol="0">
            <a:spAutoFit/>
          </a:bodyPr>
          <a:lstStyle/>
          <a:p>
            <a:r>
              <a:rPr lang="en-US" sz="1000" dirty="0" smtClean="0"/>
              <a:t>[1] D</a:t>
            </a:r>
            <a:r>
              <a:rPr lang="en-US" sz="1000" dirty="0"/>
              <a:t>. </a:t>
            </a:r>
            <a:r>
              <a:rPr lang="en-US" sz="1000" dirty="0" err="1"/>
              <a:t>Garg</a:t>
            </a:r>
            <a:r>
              <a:rPr lang="en-US" sz="1000" dirty="0"/>
              <a:t>, L. </a:t>
            </a:r>
            <a:r>
              <a:rPr lang="en-US" sz="1000" dirty="0" err="1"/>
              <a:t>Jia</a:t>
            </a:r>
            <a:r>
              <a:rPr lang="en-US" sz="1000" dirty="0"/>
              <a:t>, and A. </a:t>
            </a:r>
            <a:r>
              <a:rPr lang="en-US" sz="1000" dirty="0" err="1"/>
              <a:t>Datta</a:t>
            </a:r>
            <a:r>
              <a:rPr lang="en-US" sz="1000" dirty="0"/>
              <a:t>, “Policy Auditing over </a:t>
            </a:r>
            <a:r>
              <a:rPr lang="en-US" sz="1000" dirty="0" smtClean="0"/>
              <a:t>Incomplete </a:t>
            </a:r>
            <a:r>
              <a:rPr lang="en-US" sz="1000" dirty="0"/>
              <a:t>Logs: Theory, Implementation and Applications,” in </a:t>
            </a:r>
            <a:r>
              <a:rPr lang="en-US" sz="1000" i="1" dirty="0"/>
              <a:t>CCS 2011</a:t>
            </a:r>
            <a:r>
              <a:rPr lang="en-US" sz="1000" dirty="0"/>
              <a:t>.</a:t>
            </a:r>
            <a:br>
              <a:rPr lang="en-US" sz="1000" dirty="0"/>
            </a:br>
            <a:r>
              <a:rPr lang="en-US" sz="1000" dirty="0" smtClean="0"/>
              <a:t>[2] C</a:t>
            </a:r>
            <a:r>
              <a:rPr lang="en-US" sz="1000" dirty="0"/>
              <a:t>. Wang, Q. Wang, K. </a:t>
            </a:r>
            <a:r>
              <a:rPr lang="en-US" sz="1000" dirty="0" err="1"/>
              <a:t>Ren</a:t>
            </a:r>
            <a:r>
              <a:rPr lang="en-US" sz="1000" dirty="0"/>
              <a:t>, and W. Lou, “Privacy</a:t>
            </a:r>
            <a:r>
              <a:rPr lang="en-US" sz="1000" dirty="0" smtClean="0"/>
              <a:t>-Preserving </a:t>
            </a:r>
            <a:r>
              <a:rPr lang="en-US" sz="1000" dirty="0"/>
              <a:t>Public Auditing for Data Storage Security in Cloud Computing,” in </a:t>
            </a:r>
            <a:r>
              <a:rPr lang="en-US" sz="1000" i="1" dirty="0"/>
              <a:t>INFOCOM 2010</a:t>
            </a:r>
            <a:r>
              <a:rPr lang="en-US" sz="1000" dirty="0"/>
              <a:t>.</a:t>
            </a:r>
            <a:br>
              <a:rPr lang="en-US" sz="1000" dirty="0"/>
            </a:br>
            <a:r>
              <a:rPr lang="en-US" sz="1000" dirty="0" smtClean="0"/>
              <a:t>[3] O</a:t>
            </a:r>
            <a:r>
              <a:rPr lang="en-US" sz="1000" dirty="0"/>
              <a:t>. </a:t>
            </a:r>
            <a:r>
              <a:rPr lang="en-US" sz="1000" dirty="0" err="1"/>
              <a:t>Tene</a:t>
            </a:r>
            <a:r>
              <a:rPr lang="en-US" sz="1000" dirty="0"/>
              <a:t> and J. </a:t>
            </a:r>
            <a:r>
              <a:rPr lang="en-US" sz="1000" dirty="0" err="1"/>
              <a:t>Polonetsky</a:t>
            </a:r>
            <a:r>
              <a:rPr lang="en-US" sz="1000" dirty="0"/>
              <a:t>, “Big Data for All: </a:t>
            </a:r>
            <a:r>
              <a:rPr lang="en-US" sz="1000" dirty="0" smtClean="0"/>
              <a:t>Privacy and </a:t>
            </a:r>
            <a:r>
              <a:rPr lang="en-US" sz="1000" dirty="0"/>
              <a:t>User Control in the Age of Analytics,” </a:t>
            </a:r>
            <a:r>
              <a:rPr lang="en-US" sz="1000" i="1" dirty="0"/>
              <a:t>Northwestern </a:t>
            </a:r>
            <a:r>
              <a:rPr lang="en-US" sz="1000" i="1" dirty="0" err="1"/>
              <a:t>Jnl</a:t>
            </a:r>
            <a:r>
              <a:rPr lang="en-US" sz="1000" i="1" dirty="0"/>
              <a:t>. of Technology and Intellectual Property</a:t>
            </a:r>
            <a:r>
              <a:rPr lang="en-US" sz="1000" dirty="0"/>
              <a:t>, vol. 11, pp. [xxvii]–274, 2012-2013</a:t>
            </a:r>
            <a:r>
              <a:rPr lang="en-US" sz="1000" dirty="0" smtClean="0"/>
              <a:t>.</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60</a:t>
            </a:fld>
            <a:endParaRPr lang="en-US" dirty="0"/>
          </a:p>
        </p:txBody>
      </p:sp>
    </p:spTree>
    <p:extLst>
      <p:ext uri="{BB962C8B-B14F-4D97-AF65-F5344CB8AC3E}">
        <p14:creationId xmlns:p14="http://schemas.microsoft.com/office/powerpoint/2010/main" xmlns="" val="29077012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Access </a:t>
            </a:r>
            <a:r>
              <a:rPr lang="en-GB" dirty="0" smtClean="0"/>
              <a:t>control</a:t>
            </a:r>
            <a:endParaRPr lang="en-US" dirty="0"/>
          </a:p>
        </p:txBody>
      </p:sp>
      <p:sp>
        <p:nvSpPr>
          <p:cNvPr id="3" name="Content Placeholder 2"/>
          <p:cNvSpPr>
            <a:spLocks noGrp="1"/>
          </p:cNvSpPr>
          <p:nvPr>
            <p:ph idx="1"/>
          </p:nvPr>
        </p:nvSpPr>
        <p:spPr/>
        <p:txBody>
          <a:bodyPr>
            <a:normAutofit/>
          </a:bodyPr>
          <a:lstStyle/>
          <a:p>
            <a:r>
              <a:rPr lang="en-US" sz="2800" dirty="0" smtClean="0"/>
              <a:t>Restrict access to authorized individuals, e.g. city employees</a:t>
            </a:r>
          </a:p>
          <a:p>
            <a:r>
              <a:rPr lang="en-US" sz="2800" dirty="0" smtClean="0"/>
              <a:t>Traditionally: fine-grained access control works for unencrypted data</a:t>
            </a:r>
          </a:p>
          <a:p>
            <a:r>
              <a:rPr lang="en-US" sz="2800" b="1" dirty="0" smtClean="0"/>
              <a:t>Attribute-based encryption </a:t>
            </a:r>
            <a:r>
              <a:rPr lang="en-US" sz="2800" dirty="0" smtClean="0"/>
              <a:t>enables access control for encrypted data</a:t>
            </a:r>
          </a:p>
          <a:p>
            <a:r>
              <a:rPr lang="en-US" sz="2800" dirty="0" smtClean="0"/>
              <a:t>But: neither prevents misuse of authorized access</a:t>
            </a:r>
            <a:endParaRPr lang="en-US" sz="2800" dirty="0"/>
          </a:p>
        </p:txBody>
      </p:sp>
      <p:sp>
        <p:nvSpPr>
          <p:cNvPr id="4" name="TextBox 3"/>
          <p:cNvSpPr txBox="1"/>
          <p:nvPr/>
        </p:nvSpPr>
        <p:spPr>
          <a:xfrm>
            <a:off x="0" y="6611779"/>
            <a:ext cx="7483026" cy="246221"/>
          </a:xfrm>
          <a:prstGeom prst="rect">
            <a:avLst/>
          </a:prstGeom>
          <a:noFill/>
        </p:spPr>
        <p:txBody>
          <a:bodyPr wrap="none" rtlCol="0">
            <a:spAutoFit/>
          </a:bodyPr>
          <a:lstStyle/>
          <a:p>
            <a:r>
              <a:rPr lang="en-US" sz="1000" dirty="0" smtClean="0"/>
              <a:t>[1] V</a:t>
            </a:r>
            <a:r>
              <a:rPr lang="en-US" sz="1000" dirty="0"/>
              <a:t>. </a:t>
            </a:r>
            <a:r>
              <a:rPr lang="en-US" sz="1000" dirty="0" err="1"/>
              <a:t>Goyal</a:t>
            </a:r>
            <a:r>
              <a:rPr lang="en-US" sz="1000" dirty="0"/>
              <a:t>, O. </a:t>
            </a:r>
            <a:r>
              <a:rPr lang="en-US" sz="1000" dirty="0" err="1"/>
              <a:t>Pandey</a:t>
            </a:r>
            <a:r>
              <a:rPr lang="en-US" sz="1000" dirty="0"/>
              <a:t>, A. </a:t>
            </a:r>
            <a:r>
              <a:rPr lang="en-US" sz="1000" dirty="0" err="1"/>
              <a:t>Sahai</a:t>
            </a:r>
            <a:r>
              <a:rPr lang="en-US" sz="1000" dirty="0"/>
              <a:t>, and B. Waters, “Attribute</a:t>
            </a:r>
            <a:r>
              <a:rPr lang="en-US" sz="1000" dirty="0" smtClean="0"/>
              <a:t>-based </a:t>
            </a:r>
            <a:r>
              <a:rPr lang="en-US" sz="1000" dirty="0"/>
              <a:t>Encryption for Fine-grained Access Control of </a:t>
            </a:r>
            <a:r>
              <a:rPr lang="en-US" sz="1000" dirty="0" smtClean="0"/>
              <a:t>Encrypted </a:t>
            </a:r>
            <a:r>
              <a:rPr lang="en-US" sz="1000" dirty="0"/>
              <a:t>Data,” in </a:t>
            </a:r>
            <a:r>
              <a:rPr lang="en-US" sz="1000" i="1" dirty="0"/>
              <a:t>CCS 2006</a:t>
            </a:r>
            <a:r>
              <a:rPr lang="en-US" sz="1000" dirty="0"/>
              <a:t>.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61</a:t>
            </a:fld>
            <a:endParaRPr lang="en-US" dirty="0"/>
          </a:p>
        </p:txBody>
      </p:sp>
    </p:spTree>
    <p:extLst>
      <p:ext uri="{BB962C8B-B14F-4D97-AF65-F5344CB8AC3E}">
        <p14:creationId xmlns:p14="http://schemas.microsoft.com/office/powerpoint/2010/main" xmlns="" val="15628778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Privacy </a:t>
            </a:r>
            <a:r>
              <a:rPr lang="en-GB" dirty="0" smtClean="0"/>
              <a:t>architectures</a:t>
            </a:r>
            <a:endParaRPr lang="en-US" dirty="0"/>
          </a:p>
        </p:txBody>
      </p:sp>
      <p:sp>
        <p:nvSpPr>
          <p:cNvPr id="3" name="Content Placeholder 2"/>
          <p:cNvSpPr>
            <a:spLocks noGrp="1"/>
          </p:cNvSpPr>
          <p:nvPr>
            <p:ph idx="1"/>
          </p:nvPr>
        </p:nvSpPr>
        <p:spPr>
          <a:xfrm>
            <a:off x="457199" y="1600200"/>
            <a:ext cx="4671947" cy="4525963"/>
          </a:xfrm>
        </p:spPr>
        <p:txBody>
          <a:bodyPr>
            <a:normAutofit/>
          </a:bodyPr>
          <a:lstStyle/>
          <a:p>
            <a:r>
              <a:rPr lang="en-US" sz="2800" dirty="0" smtClean="0"/>
              <a:t>Needed to tie together all components</a:t>
            </a:r>
          </a:p>
          <a:p>
            <a:r>
              <a:rPr lang="en-US" sz="2800" dirty="0" smtClean="0"/>
              <a:t>For example:</a:t>
            </a:r>
          </a:p>
          <a:p>
            <a:pPr lvl="1"/>
            <a:r>
              <a:rPr lang="en-US" sz="2400" dirty="0" smtClean="0"/>
              <a:t>Broker mediates data access</a:t>
            </a:r>
          </a:p>
          <a:p>
            <a:pPr lvl="1"/>
            <a:r>
              <a:rPr lang="en-US" sz="2400" dirty="0" smtClean="0"/>
              <a:t>Direct connections secured with cryptographic protocols</a:t>
            </a:r>
            <a:endParaRPr lang="en-US" sz="2400" dirty="0"/>
          </a:p>
        </p:txBody>
      </p:sp>
      <p:pic>
        <p:nvPicPr>
          <p:cNvPr id="4" name="Picture 3"/>
          <p:cNvPicPr>
            <a:picLocks noChangeAspect="1"/>
          </p:cNvPicPr>
          <p:nvPr/>
        </p:nvPicPr>
        <p:blipFill>
          <a:blip r:embed="rId2"/>
          <a:stretch>
            <a:fillRect/>
          </a:stretch>
        </p:blipFill>
        <p:spPr>
          <a:xfrm>
            <a:off x="5375456" y="1138605"/>
            <a:ext cx="3717003" cy="2488116"/>
          </a:xfrm>
          <a:prstGeom prst="rect">
            <a:avLst/>
          </a:prstGeom>
        </p:spPr>
      </p:pic>
      <p:sp>
        <p:nvSpPr>
          <p:cNvPr id="5" name="TextBox 4"/>
          <p:cNvSpPr txBox="1"/>
          <p:nvPr/>
        </p:nvSpPr>
        <p:spPr>
          <a:xfrm>
            <a:off x="0" y="6023114"/>
            <a:ext cx="9144001" cy="861774"/>
          </a:xfrm>
          <a:prstGeom prst="rect">
            <a:avLst/>
          </a:prstGeom>
          <a:noFill/>
        </p:spPr>
        <p:txBody>
          <a:bodyPr wrap="square" rtlCol="0">
            <a:spAutoFit/>
          </a:bodyPr>
          <a:lstStyle/>
          <a:p>
            <a:r>
              <a:rPr lang="en-US" sz="1000" dirty="0" smtClean="0"/>
              <a:t>Top: illustration </a:t>
            </a:r>
            <a:r>
              <a:rPr lang="de-DE" sz="1000" dirty="0" smtClean="0"/>
              <a:t>© Choi et al. [1], </a:t>
            </a:r>
            <a:r>
              <a:rPr lang="de-DE" sz="1000" dirty="0" err="1" smtClean="0"/>
              <a:t>bottom</a:t>
            </a:r>
            <a:r>
              <a:rPr lang="de-DE" sz="1000" dirty="0" smtClean="0"/>
              <a:t>: </a:t>
            </a:r>
            <a:r>
              <a:rPr lang="de-DE" sz="1000" dirty="0" err="1" smtClean="0"/>
              <a:t>illustration</a:t>
            </a:r>
            <a:r>
              <a:rPr lang="de-DE" sz="1000" dirty="0" smtClean="0"/>
              <a:t> © </a:t>
            </a:r>
            <a:r>
              <a:rPr lang="de-DE" sz="1000" dirty="0" err="1" smtClean="0"/>
              <a:t>Layouni</a:t>
            </a:r>
            <a:r>
              <a:rPr lang="de-DE" sz="1000" dirty="0" smtClean="0"/>
              <a:t> et al. [2]</a:t>
            </a:r>
          </a:p>
          <a:p>
            <a:r>
              <a:rPr lang="en-US" sz="1000" dirty="0" smtClean="0"/>
              <a:t>[1] H</a:t>
            </a:r>
            <a:r>
              <a:rPr lang="en-US" sz="1000" dirty="0"/>
              <a:t>. Choi, S. </a:t>
            </a:r>
            <a:r>
              <a:rPr lang="en-US" sz="1000" dirty="0" err="1"/>
              <a:t>Chakraborty</a:t>
            </a:r>
            <a:r>
              <a:rPr lang="en-US" sz="1000" dirty="0"/>
              <a:t>, Z. M. </a:t>
            </a:r>
            <a:r>
              <a:rPr lang="en-US" sz="1000" dirty="0" err="1"/>
              <a:t>Charbiwala</a:t>
            </a:r>
            <a:r>
              <a:rPr lang="en-US" sz="1000" dirty="0"/>
              <a:t>, and M. B. </a:t>
            </a:r>
            <a:r>
              <a:rPr lang="en-US" sz="1000" dirty="0" err="1" smtClean="0"/>
              <a:t>Srivastava</a:t>
            </a:r>
            <a:r>
              <a:rPr lang="en-US" sz="1000" dirty="0"/>
              <a:t>, “</a:t>
            </a:r>
            <a:r>
              <a:rPr lang="en-US" sz="1000" dirty="0" err="1"/>
              <a:t>SensorSafe</a:t>
            </a:r>
            <a:r>
              <a:rPr lang="en-US" sz="1000" dirty="0"/>
              <a:t>: A Framework for Privacy-Preserving Management of Personal Sensory Information,” in </a:t>
            </a:r>
            <a:r>
              <a:rPr lang="en-US" sz="1000" i="1" dirty="0"/>
              <a:t>Secure Data Management</a:t>
            </a:r>
            <a:r>
              <a:rPr lang="en-US" sz="1000" dirty="0"/>
              <a:t>. Springer, 2011, pp. 85–100. </a:t>
            </a:r>
            <a:endParaRPr lang="en-US" sz="1000" dirty="0" smtClean="0"/>
          </a:p>
          <a:p>
            <a:r>
              <a:rPr lang="en-US" sz="1000" dirty="0" smtClean="0"/>
              <a:t>[2] M</a:t>
            </a:r>
            <a:r>
              <a:rPr lang="en-US" sz="1000" dirty="0"/>
              <a:t>. </a:t>
            </a:r>
            <a:r>
              <a:rPr lang="en-US" sz="1000" dirty="0" err="1"/>
              <a:t>Layouni</a:t>
            </a:r>
            <a:r>
              <a:rPr lang="en-US" sz="1000" dirty="0"/>
              <a:t>, K. </a:t>
            </a:r>
            <a:r>
              <a:rPr lang="en-US" sz="1000" dirty="0" err="1"/>
              <a:t>Verslype</a:t>
            </a:r>
            <a:r>
              <a:rPr lang="en-US" sz="1000" dirty="0"/>
              <a:t>, M. T. </a:t>
            </a:r>
            <a:r>
              <a:rPr lang="en-US" sz="1000" dirty="0" err="1"/>
              <a:t>Sandıkkaya</a:t>
            </a:r>
            <a:r>
              <a:rPr lang="en-US" sz="1000" dirty="0"/>
              <a:t>, B. D. Decker, and H. </a:t>
            </a:r>
            <a:r>
              <a:rPr lang="en-US" sz="1000" dirty="0" err="1"/>
              <a:t>Vangheluwe</a:t>
            </a:r>
            <a:r>
              <a:rPr lang="en-US" sz="1000" dirty="0"/>
              <a:t>, “Privacy-Preserving </a:t>
            </a:r>
            <a:r>
              <a:rPr lang="en-US" sz="1000" dirty="0" err="1"/>
              <a:t>Telemonitoring</a:t>
            </a:r>
            <a:r>
              <a:rPr lang="en-US" sz="1000" dirty="0"/>
              <a:t> for </a:t>
            </a:r>
            <a:r>
              <a:rPr lang="en-US" sz="1000" dirty="0" err="1"/>
              <a:t>eHealth</a:t>
            </a:r>
            <a:r>
              <a:rPr lang="en-US" sz="1000" dirty="0"/>
              <a:t>,” in </a:t>
            </a:r>
            <a:r>
              <a:rPr lang="en-US" sz="1000" i="1" dirty="0"/>
              <a:t>Data and Applications Security XXIII</a:t>
            </a:r>
            <a:r>
              <a:rPr lang="en-US" sz="1000" dirty="0"/>
              <a:t>. Springer, 2009, pp. 95–110. </a:t>
            </a:r>
          </a:p>
        </p:txBody>
      </p:sp>
      <p:pic>
        <p:nvPicPr>
          <p:cNvPr id="12" name="Picture 11"/>
          <p:cNvPicPr>
            <a:picLocks noChangeAspect="1"/>
          </p:cNvPicPr>
          <p:nvPr/>
        </p:nvPicPr>
        <p:blipFill>
          <a:blip r:embed="rId3"/>
          <a:stretch>
            <a:fillRect/>
          </a:stretch>
        </p:blipFill>
        <p:spPr>
          <a:xfrm>
            <a:off x="5019454" y="3733709"/>
            <a:ext cx="4073005" cy="2342879"/>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62</a:t>
            </a:fld>
            <a:endParaRPr lang="en-US" dirty="0"/>
          </a:p>
        </p:txBody>
      </p:sp>
    </p:spTree>
    <p:extLst>
      <p:ext uri="{BB962C8B-B14F-4D97-AF65-F5344CB8AC3E}">
        <p14:creationId xmlns:p14="http://schemas.microsoft.com/office/powerpoint/2010/main" xmlns="" val="20244863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5261164"/>
            <a:ext cx="7772400" cy="1362075"/>
          </a:xfrm>
        </p:spPr>
        <p:txBody>
          <a:bodyPr>
            <a:normAutofit/>
          </a:bodyPr>
          <a:lstStyle/>
          <a:p>
            <a:r>
              <a:rPr lang="en-GB" dirty="0"/>
              <a:t>Privacy for Ubiquitous </a:t>
            </a:r>
            <a:r>
              <a:rPr lang="en-GB" dirty="0" smtClean="0"/>
              <a:t>Connectivity</a:t>
            </a:r>
            <a:endParaRPr lang="en-US" dirty="0"/>
          </a:p>
        </p:txBody>
      </p:sp>
      <p:sp>
        <p:nvSpPr>
          <p:cNvPr id="5" name="TextBox 4"/>
          <p:cNvSpPr txBox="1"/>
          <p:nvPr/>
        </p:nvSpPr>
        <p:spPr>
          <a:xfrm>
            <a:off x="6108869" y="6611779"/>
            <a:ext cx="3035131" cy="246221"/>
          </a:xfrm>
          <a:prstGeom prst="rect">
            <a:avLst/>
          </a:prstGeom>
          <a:noFill/>
        </p:spPr>
        <p:txBody>
          <a:bodyPr wrap="none" rtlCol="0">
            <a:spAutoFit/>
          </a:bodyPr>
          <a:lstStyle/>
          <a:p>
            <a:r>
              <a:rPr lang="en-US" sz="1000" dirty="0" smtClean="0">
                <a:hlinkClick r:id="rId2"/>
              </a:rPr>
              <a:t>Image</a:t>
            </a:r>
            <a:r>
              <a:rPr lang="en-US" sz="1000" dirty="0" smtClean="0"/>
              <a:t> by </a:t>
            </a:r>
            <a:r>
              <a:rPr lang="en-US" sz="1000" dirty="0" smtClean="0">
                <a:hlinkClick r:id="rId3"/>
              </a:rPr>
              <a:t>Blue Coat Photos</a:t>
            </a:r>
            <a:r>
              <a:rPr lang="en-US" sz="1000" dirty="0" smtClean="0"/>
              <a:t> licensed under </a:t>
            </a:r>
            <a:r>
              <a:rPr lang="en-US" sz="1000" dirty="0" smtClean="0">
                <a:hlinkClick r:id="rId4"/>
              </a:rPr>
              <a:t>CC BY-SA 2.0</a:t>
            </a:r>
            <a:endParaRPr lang="en-US" sz="1000" dirty="0"/>
          </a:p>
        </p:txBody>
      </p:sp>
      <p:pic>
        <p:nvPicPr>
          <p:cNvPr id="4" name="Picture 3" descr="connected-devices.jpg"/>
          <p:cNvPicPr>
            <a:picLocks noChangeAspect="1"/>
          </p:cNvPicPr>
          <p:nvPr/>
        </p:nvPicPr>
        <p:blipFill rotWithShape="1">
          <a:blip r:embed="rId5">
            <a:extLst>
              <a:ext uri="{28A0092B-C50C-407E-A947-70E740481C1C}">
                <a14:useLocalDpi xmlns:a14="http://schemas.microsoft.com/office/drawing/2010/main" xmlns="" val="0"/>
              </a:ext>
            </a:extLst>
          </a:blip>
          <a:srcRect t="10568" b="11223"/>
          <a:stretch/>
        </p:blipFill>
        <p:spPr>
          <a:xfrm>
            <a:off x="0" y="0"/>
            <a:ext cx="9144000" cy="5108124"/>
          </a:xfrm>
          <a:prstGeom prst="rect">
            <a:avLst/>
          </a:prstGeom>
        </p:spPr>
      </p:pic>
    </p:spTree>
    <p:extLst>
      <p:ext uri="{BB962C8B-B14F-4D97-AF65-F5344CB8AC3E}">
        <p14:creationId xmlns:p14="http://schemas.microsoft.com/office/powerpoint/2010/main" xmlns="" val="394471183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Ubiquitous Connectivity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2495465916"/>
              </p:ext>
            </p:extLst>
          </p:nvPr>
        </p:nvGraphicFramePr>
        <p:xfrm>
          <a:off x="457200" y="1600200"/>
          <a:ext cx="8229600" cy="164592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Involved parties</a:t>
                      </a:r>
                    </a:p>
                    <a:p>
                      <a:r>
                        <a:rPr lang="en-US" sz="2400" dirty="0" smtClean="0"/>
                        <a:t>Third parties</a:t>
                      </a:r>
                      <a:endParaRPr lang="en-US" sz="2400" b="1" dirty="0"/>
                    </a:p>
                  </a:txBody>
                  <a:tcPr/>
                </a:tc>
                <a:tc>
                  <a:txBody>
                    <a:bodyPr/>
                    <a:lstStyle/>
                    <a:p>
                      <a:r>
                        <a:rPr lang="en-US" sz="2400" dirty="0" smtClean="0"/>
                        <a:t>Repurposed data</a:t>
                      </a:r>
                    </a:p>
                    <a:p>
                      <a:r>
                        <a:rPr lang="en-US" sz="2400" dirty="0" smtClean="0"/>
                        <a:t>Observable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3225847629"/>
              </p:ext>
            </p:extLst>
          </p:nvPr>
        </p:nvGraphicFramePr>
        <p:xfrm>
          <a:off x="457200" y="3655841"/>
          <a:ext cx="8229600" cy="237744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b="1" dirty="0" smtClean="0"/>
                        <a:t>Location, Body &amp; Mind, Behavior &amp; Action</a:t>
                      </a:r>
                    </a:p>
                    <a:p>
                      <a:pPr marL="342900" indent="-342900">
                        <a:buFont typeface="Arial"/>
                        <a:buChar char="•"/>
                      </a:pPr>
                      <a:r>
                        <a:rPr lang="en-US" sz="2400" b="0" dirty="0" smtClean="0"/>
                        <a:t>Browsing history</a:t>
                      </a:r>
                    </a:p>
                    <a:p>
                      <a:r>
                        <a:rPr lang="en-US" sz="2400" b="1" dirty="0" smtClean="0"/>
                        <a:t>Social Life, Media</a:t>
                      </a:r>
                    </a:p>
                    <a:p>
                      <a:pPr marL="342900" indent="-342900">
                        <a:buFont typeface="Arial"/>
                        <a:buChar char="•"/>
                      </a:pPr>
                      <a:r>
                        <a:rPr lang="en-US" sz="2400" b="0" dirty="0" smtClean="0"/>
                        <a:t>Public </a:t>
                      </a:r>
                      <a:r>
                        <a:rPr lang="en-US" sz="2400" b="0" dirty="0" err="1" smtClean="0"/>
                        <a:t>WiFi</a:t>
                      </a:r>
                      <a:endParaRPr lang="en-US" sz="2400" b="0" dirty="0" smtClean="0"/>
                    </a:p>
                  </a:txBody>
                  <a:tcPr/>
                </a:tc>
                <a:tc>
                  <a:txBody>
                    <a:bodyPr/>
                    <a:lstStyle/>
                    <a:p>
                      <a:pPr marL="285750" indent="-285750">
                        <a:buFont typeface="Arial"/>
                        <a:buChar char="•"/>
                      </a:pPr>
                      <a:r>
                        <a:rPr lang="en-US" sz="2400" dirty="0" smtClean="0"/>
                        <a:t>Obfuscation</a:t>
                      </a:r>
                    </a:p>
                    <a:p>
                      <a:pPr marL="285750" indent="-285750">
                        <a:buFont typeface="Arial"/>
                        <a:buChar char="•"/>
                      </a:pPr>
                      <a:r>
                        <a:rPr lang="en-US" sz="2400" dirty="0" smtClean="0"/>
                        <a:t>Anonymization</a:t>
                      </a:r>
                    </a:p>
                    <a:p>
                      <a:pPr marL="285750" indent="-285750">
                        <a:buFont typeface="Arial"/>
                        <a:buChar char="•"/>
                      </a:pPr>
                      <a:r>
                        <a:rPr lang="en-US" sz="2400" dirty="0" smtClean="0"/>
                        <a:t>Encryption</a:t>
                      </a:r>
                      <a:endParaRPr lang="en-US" sz="2400" dirty="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64</a:t>
            </a:fld>
            <a:endParaRPr lang="en-US" dirty="0"/>
          </a:p>
        </p:txBody>
      </p:sp>
    </p:spTree>
    <p:extLst>
      <p:ext uri="{BB962C8B-B14F-4D97-AF65-F5344CB8AC3E}">
        <p14:creationId xmlns:p14="http://schemas.microsoft.com/office/powerpoint/2010/main" xmlns="" val="2118079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lvl="0"/>
            <a:r>
              <a:rPr lang="en-GB" dirty="0"/>
              <a:t>Communication </a:t>
            </a:r>
            <a:r>
              <a:rPr lang="en-GB" dirty="0" smtClean="0"/>
              <a:t>channel</a:t>
            </a:r>
            <a:endParaRPr lang="en-US" dirty="0"/>
          </a:p>
        </p:txBody>
      </p:sp>
      <p:sp>
        <p:nvSpPr>
          <p:cNvPr id="5" name="Content Placeholder 4"/>
          <p:cNvSpPr>
            <a:spLocks noGrp="1"/>
          </p:cNvSpPr>
          <p:nvPr>
            <p:ph idx="1"/>
          </p:nvPr>
        </p:nvSpPr>
        <p:spPr/>
        <p:txBody>
          <a:bodyPr>
            <a:normAutofit/>
          </a:bodyPr>
          <a:lstStyle/>
          <a:p>
            <a:r>
              <a:rPr lang="en-US" sz="2800" dirty="0" smtClean="0"/>
              <a:t>Should be straightforward:</a:t>
            </a:r>
          </a:p>
          <a:p>
            <a:pPr lvl="1"/>
            <a:r>
              <a:rPr lang="en-US" sz="2400" dirty="0" smtClean="0"/>
              <a:t>WPA2 to counter eavesdropping on </a:t>
            </a:r>
            <a:r>
              <a:rPr lang="en-US" sz="2400" dirty="0" err="1" smtClean="0"/>
              <a:t>WiFi</a:t>
            </a:r>
            <a:endParaRPr lang="en-US" sz="2400" dirty="0" smtClean="0"/>
          </a:p>
          <a:p>
            <a:pPr lvl="1"/>
            <a:r>
              <a:rPr lang="en-US" sz="2400" dirty="0" smtClean="0"/>
              <a:t>SSL/TLS to hide communication from providers</a:t>
            </a:r>
          </a:p>
          <a:p>
            <a:r>
              <a:rPr lang="en-US" sz="2800" dirty="0" smtClean="0"/>
              <a:t>In reality:</a:t>
            </a:r>
          </a:p>
          <a:p>
            <a:pPr lvl="1"/>
            <a:r>
              <a:rPr lang="en-US" sz="2400" dirty="0" smtClean="0"/>
              <a:t>SSL often used wrong by developers, e.g. lack of certificate validation</a:t>
            </a:r>
          </a:p>
          <a:p>
            <a:r>
              <a:rPr lang="en-US" sz="2800" dirty="0" smtClean="0"/>
              <a:t>Detect through static analysis (SSLINT)</a:t>
            </a:r>
          </a:p>
          <a:p>
            <a:r>
              <a:rPr lang="en-US" sz="2800" dirty="0" smtClean="0"/>
              <a:t>Fix with dynamically linked libraries</a:t>
            </a:r>
            <a:endParaRPr lang="en-US" sz="2800" dirty="0"/>
          </a:p>
        </p:txBody>
      </p:sp>
      <p:sp>
        <p:nvSpPr>
          <p:cNvPr id="2" name="TextBox 1"/>
          <p:cNvSpPr txBox="1"/>
          <p:nvPr/>
        </p:nvSpPr>
        <p:spPr>
          <a:xfrm>
            <a:off x="0" y="5856526"/>
            <a:ext cx="9168660" cy="1015663"/>
          </a:xfrm>
          <a:prstGeom prst="rect">
            <a:avLst/>
          </a:prstGeom>
          <a:noFill/>
        </p:spPr>
        <p:txBody>
          <a:bodyPr wrap="square" rtlCol="0">
            <a:spAutoFit/>
          </a:bodyPr>
          <a:lstStyle/>
          <a:p>
            <a:r>
              <a:rPr lang="en-US" sz="1000" dirty="0" smtClean="0"/>
              <a:t>[1] M</a:t>
            </a:r>
            <a:r>
              <a:rPr lang="en-US" sz="1000" dirty="0"/>
              <a:t>. </a:t>
            </a:r>
            <a:r>
              <a:rPr lang="en-US" sz="1000" dirty="0" err="1"/>
              <a:t>Georgiev</a:t>
            </a:r>
            <a:r>
              <a:rPr lang="en-US" sz="1000" dirty="0"/>
              <a:t>, S. </a:t>
            </a:r>
            <a:r>
              <a:rPr lang="en-US" sz="1000" dirty="0" err="1"/>
              <a:t>Iyengar</a:t>
            </a:r>
            <a:r>
              <a:rPr lang="en-US" sz="1000" dirty="0"/>
              <a:t>, S. Jana, R. </a:t>
            </a:r>
            <a:r>
              <a:rPr lang="en-US" sz="1000" dirty="0" err="1"/>
              <a:t>Anubhai</a:t>
            </a:r>
            <a:r>
              <a:rPr lang="en-US" sz="1000" dirty="0"/>
              <a:t>, D. </a:t>
            </a:r>
            <a:r>
              <a:rPr lang="en-US" sz="1000" dirty="0" err="1"/>
              <a:t>Boneh</a:t>
            </a:r>
            <a:r>
              <a:rPr lang="en-US" sz="1000" dirty="0"/>
              <a:t>, and V. </a:t>
            </a:r>
            <a:r>
              <a:rPr lang="en-US" sz="1000" dirty="0" err="1"/>
              <a:t>Shmatikov</a:t>
            </a:r>
            <a:r>
              <a:rPr lang="en-US" sz="1000" dirty="0"/>
              <a:t>, “The Most Dangerous Code in the World: Validating SSL Certificates in Non-browser </a:t>
            </a:r>
            <a:r>
              <a:rPr lang="en-US" sz="1000" dirty="0" smtClean="0"/>
              <a:t>Software</a:t>
            </a:r>
            <a:r>
              <a:rPr lang="en-US" sz="1000" dirty="0"/>
              <a:t>,” in </a:t>
            </a:r>
            <a:r>
              <a:rPr lang="en-US" sz="1000" i="1" dirty="0"/>
              <a:t>CCS 2012</a:t>
            </a:r>
            <a:r>
              <a:rPr lang="en-US" sz="1000" dirty="0"/>
              <a:t>. </a:t>
            </a:r>
          </a:p>
          <a:p>
            <a:r>
              <a:rPr lang="en-US" sz="1000" dirty="0" smtClean="0"/>
              <a:t>[2] S</a:t>
            </a:r>
            <a:r>
              <a:rPr lang="en-US" sz="1000" dirty="0"/>
              <a:t>. </a:t>
            </a:r>
            <a:r>
              <a:rPr lang="en-US" sz="1000" dirty="0" err="1"/>
              <a:t>Fahl</a:t>
            </a:r>
            <a:r>
              <a:rPr lang="en-US" sz="1000" dirty="0"/>
              <a:t>, M. </a:t>
            </a:r>
            <a:r>
              <a:rPr lang="en-US" sz="1000" dirty="0" err="1"/>
              <a:t>Harbach</a:t>
            </a:r>
            <a:r>
              <a:rPr lang="en-US" sz="1000" dirty="0"/>
              <a:t>, T. </a:t>
            </a:r>
            <a:r>
              <a:rPr lang="en-US" sz="1000" dirty="0" err="1"/>
              <a:t>Muders</a:t>
            </a:r>
            <a:r>
              <a:rPr lang="en-US" sz="1000" dirty="0"/>
              <a:t>, L. </a:t>
            </a:r>
            <a:r>
              <a:rPr lang="en-US" sz="1000" dirty="0" err="1"/>
              <a:t>Baumgärtner</a:t>
            </a:r>
            <a:r>
              <a:rPr lang="en-US" sz="1000" dirty="0" smtClean="0"/>
              <a:t>, B</a:t>
            </a:r>
            <a:r>
              <a:rPr lang="en-US" sz="1000" dirty="0"/>
              <a:t>. </a:t>
            </a:r>
            <a:r>
              <a:rPr lang="en-US" sz="1000" dirty="0" err="1"/>
              <a:t>Freisleben</a:t>
            </a:r>
            <a:r>
              <a:rPr lang="en-US" sz="1000" dirty="0"/>
              <a:t>, and M. Smith, “Why Eve and Mallory Love Android: An Analysis of Android SSL (in)Security,” in </a:t>
            </a:r>
            <a:r>
              <a:rPr lang="en-US" sz="1000" i="1" dirty="0"/>
              <a:t>CCS 2012</a:t>
            </a:r>
            <a:r>
              <a:rPr lang="en-US" sz="1000" dirty="0"/>
              <a:t>. </a:t>
            </a:r>
            <a:endParaRPr lang="en-US" sz="1000" dirty="0" smtClean="0"/>
          </a:p>
          <a:p>
            <a:r>
              <a:rPr lang="en-US" sz="1000" dirty="0" smtClean="0"/>
              <a:t>[3] B</a:t>
            </a:r>
            <a:r>
              <a:rPr lang="en-US" sz="1000" dirty="0"/>
              <a:t>. He, V. </a:t>
            </a:r>
            <a:r>
              <a:rPr lang="en-US" sz="1000" dirty="0" err="1"/>
              <a:t>Rastogi</a:t>
            </a:r>
            <a:r>
              <a:rPr lang="en-US" sz="1000" dirty="0"/>
              <a:t>, Y. Cao, Y. Chen, V. N. </a:t>
            </a:r>
            <a:r>
              <a:rPr lang="en-US" sz="1000" dirty="0" err="1" smtClean="0"/>
              <a:t>Venkatakrishnan</a:t>
            </a:r>
            <a:r>
              <a:rPr lang="en-US" sz="1000" dirty="0"/>
              <a:t>, R. Yang, and Z. Zhang, “Vetting SSL Usage in Applications with SSLINT,” in </a:t>
            </a:r>
            <a:r>
              <a:rPr lang="en-US" sz="1000" i="1" dirty="0"/>
              <a:t>Proc. </a:t>
            </a:r>
            <a:r>
              <a:rPr lang="en-US" sz="1000" i="1" dirty="0" err="1"/>
              <a:t>Symp</a:t>
            </a:r>
            <a:r>
              <a:rPr lang="en-US" sz="1000" i="1" dirty="0"/>
              <a:t>. on Sec. and Privacy</a:t>
            </a:r>
            <a:r>
              <a:rPr lang="en-US" sz="1000" dirty="0"/>
              <a:t>. IEEE, 2015. </a:t>
            </a:r>
          </a:p>
          <a:p>
            <a:r>
              <a:rPr lang="en-US" sz="1000" dirty="0" smtClean="0"/>
              <a:t>[4] A</a:t>
            </a:r>
            <a:r>
              <a:rPr lang="en-US" sz="1000" dirty="0"/>
              <a:t>. Bates, J. </a:t>
            </a:r>
            <a:r>
              <a:rPr lang="en-US" sz="1000" dirty="0" err="1"/>
              <a:t>Pletcher</a:t>
            </a:r>
            <a:r>
              <a:rPr lang="en-US" sz="1000" dirty="0"/>
              <a:t>, T. Nichols, B. </a:t>
            </a:r>
            <a:r>
              <a:rPr lang="en-US" sz="1000" dirty="0" err="1"/>
              <a:t>Hollembaek</a:t>
            </a:r>
            <a:r>
              <a:rPr lang="en-US" sz="1000" dirty="0"/>
              <a:t>, D. </a:t>
            </a:r>
            <a:r>
              <a:rPr lang="en-US" sz="1000" dirty="0" err="1"/>
              <a:t>Tian</a:t>
            </a:r>
            <a:r>
              <a:rPr lang="en-US" sz="1000" dirty="0"/>
              <a:t>, K. R. Butler, and A. </a:t>
            </a:r>
            <a:r>
              <a:rPr lang="en-US" sz="1000" dirty="0" err="1"/>
              <a:t>Alkhelaifi</a:t>
            </a:r>
            <a:r>
              <a:rPr lang="en-US" sz="1000" dirty="0"/>
              <a:t>, “Securing SSL Certificate Verification Through Dynamic Linking,” in </a:t>
            </a:r>
            <a:r>
              <a:rPr lang="en-US" sz="1000" i="1" dirty="0"/>
              <a:t>CCS 2014</a:t>
            </a:r>
            <a:r>
              <a:rPr lang="en-US" sz="1000" dirty="0"/>
              <a:t>.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65</a:t>
            </a:fld>
            <a:endParaRPr lang="en-US" dirty="0"/>
          </a:p>
        </p:txBody>
      </p:sp>
    </p:spTree>
    <p:extLst>
      <p:ext uri="{BB962C8B-B14F-4D97-AF65-F5344CB8AC3E}">
        <p14:creationId xmlns:p14="http://schemas.microsoft.com/office/powerpoint/2010/main" xmlns="" val="30607148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Metadata</a:t>
            </a:r>
            <a:endParaRPr lang="en-US" dirty="0"/>
          </a:p>
        </p:txBody>
      </p:sp>
      <p:sp>
        <p:nvSpPr>
          <p:cNvPr id="3" name="Content Placeholder 2"/>
          <p:cNvSpPr>
            <a:spLocks noGrp="1"/>
          </p:cNvSpPr>
          <p:nvPr>
            <p:ph idx="1"/>
          </p:nvPr>
        </p:nvSpPr>
        <p:spPr/>
        <p:txBody>
          <a:bodyPr>
            <a:normAutofit/>
          </a:bodyPr>
          <a:lstStyle/>
          <a:p>
            <a:r>
              <a:rPr lang="en-US" sz="2800" dirty="0" smtClean="0"/>
              <a:t>Communication metadata leaks information: who </a:t>
            </a:r>
            <a:r>
              <a:rPr lang="en-US" sz="2800" dirty="0"/>
              <a:t>communicates with whom, when, and how </a:t>
            </a:r>
            <a:r>
              <a:rPr lang="en-US" sz="2800" dirty="0" smtClean="0"/>
              <a:t>long</a:t>
            </a:r>
          </a:p>
          <a:p>
            <a:r>
              <a:rPr lang="en-US" sz="2800" dirty="0" smtClean="0"/>
              <a:t>Protect by hiding the communication</a:t>
            </a:r>
            <a:br>
              <a:rPr lang="en-US" sz="2800" dirty="0" smtClean="0"/>
            </a:br>
            <a:r>
              <a:rPr lang="en-US" sz="2800" dirty="0" smtClean="0"/>
              <a:t>with </a:t>
            </a:r>
            <a:r>
              <a:rPr lang="en-US" sz="2800" b="1" dirty="0" smtClean="0"/>
              <a:t>Onion Routing </a:t>
            </a:r>
            <a:r>
              <a:rPr lang="en-US" sz="2800" dirty="0" smtClean="0"/>
              <a:t>(e.g., Tor)</a:t>
            </a:r>
          </a:p>
          <a:p>
            <a:r>
              <a:rPr lang="en-US" sz="2800" dirty="0" smtClean="0"/>
              <a:t>Still vulnerable to traffic correlation or timing attacks</a:t>
            </a:r>
          </a:p>
          <a:p>
            <a:r>
              <a:rPr lang="en-US" sz="2800" dirty="0" smtClean="0"/>
              <a:t>But: these attacks are more sophisticated and costly</a:t>
            </a:r>
            <a:endParaRPr lang="en-US" sz="2800" dirty="0"/>
          </a:p>
          <a:p>
            <a:endParaRPr lang="en-US" sz="2800" dirty="0"/>
          </a:p>
        </p:txBody>
      </p:sp>
      <p:sp>
        <p:nvSpPr>
          <p:cNvPr id="4" name="TextBox 3"/>
          <p:cNvSpPr txBox="1"/>
          <p:nvPr/>
        </p:nvSpPr>
        <p:spPr>
          <a:xfrm>
            <a:off x="0" y="6158151"/>
            <a:ext cx="7807446" cy="707886"/>
          </a:xfrm>
          <a:prstGeom prst="rect">
            <a:avLst/>
          </a:prstGeom>
          <a:noFill/>
        </p:spPr>
        <p:txBody>
          <a:bodyPr wrap="none" rtlCol="0">
            <a:spAutoFit/>
          </a:bodyPr>
          <a:lstStyle/>
          <a:p>
            <a:r>
              <a:rPr lang="en-US" sz="1000" dirty="0" smtClean="0">
                <a:hlinkClick r:id="rId2"/>
              </a:rPr>
              <a:t>Logo </a:t>
            </a:r>
            <a:r>
              <a:rPr lang="en-US" sz="1000" dirty="0" smtClean="0"/>
              <a:t>by </a:t>
            </a:r>
            <a:r>
              <a:rPr lang="en-US" sz="1000" dirty="0">
                <a:hlinkClick r:id="rId2"/>
              </a:rPr>
              <a:t>The Tor Project, Inc</a:t>
            </a:r>
            <a:r>
              <a:rPr lang="en-US" sz="1000" dirty="0" smtClean="0">
                <a:hlinkClick r:id="rId2"/>
              </a:rPr>
              <a:t>.</a:t>
            </a:r>
            <a:r>
              <a:rPr lang="en-US" sz="1000" dirty="0" smtClean="0"/>
              <a:t> licensed under </a:t>
            </a:r>
            <a:r>
              <a:rPr lang="en-US" sz="1000" dirty="0" smtClean="0">
                <a:hlinkClick r:id="rId3"/>
              </a:rPr>
              <a:t>CC BY 3.0 US</a:t>
            </a:r>
            <a:endParaRPr lang="en-US" sz="1000" dirty="0" smtClean="0"/>
          </a:p>
          <a:p>
            <a:r>
              <a:rPr lang="en-US" sz="1000" dirty="0" smtClean="0"/>
              <a:t>[1] R</a:t>
            </a:r>
            <a:r>
              <a:rPr lang="en-US" sz="1000" dirty="0"/>
              <a:t>. </a:t>
            </a:r>
            <a:r>
              <a:rPr lang="en-US" sz="1000" dirty="0" err="1"/>
              <a:t>Dingledine</a:t>
            </a:r>
            <a:r>
              <a:rPr lang="en-US" sz="1000" dirty="0"/>
              <a:t>, N. Mathewson, and P. </a:t>
            </a:r>
            <a:r>
              <a:rPr lang="en-US" sz="1000" dirty="0" err="1"/>
              <a:t>Syverson</a:t>
            </a:r>
            <a:r>
              <a:rPr lang="en-US" sz="1000" dirty="0"/>
              <a:t>, “Tor: The Second-generation Onion Router,” in </a:t>
            </a:r>
            <a:r>
              <a:rPr lang="en-US" sz="1000" i="1" dirty="0"/>
              <a:t>USENIX Sec. </a:t>
            </a:r>
            <a:r>
              <a:rPr lang="en-US" sz="1000" i="1" dirty="0" err="1"/>
              <a:t>Symp</a:t>
            </a:r>
            <a:r>
              <a:rPr lang="en-US" sz="1000" i="1" dirty="0"/>
              <a:t>. </a:t>
            </a:r>
            <a:r>
              <a:rPr lang="en-US" sz="1000" dirty="0" smtClean="0"/>
              <a:t>USENIX </a:t>
            </a:r>
            <a:r>
              <a:rPr lang="en-US" sz="1000" dirty="0"/>
              <a:t>Association, </a:t>
            </a:r>
            <a:r>
              <a:rPr lang="en-US" sz="1000" dirty="0" smtClean="0"/>
              <a:t>2004</a:t>
            </a:r>
          </a:p>
          <a:p>
            <a:r>
              <a:rPr lang="en-US" sz="1000" dirty="0" smtClean="0"/>
              <a:t>[2] A. Johnson</a:t>
            </a:r>
            <a:r>
              <a:rPr lang="en-US" sz="1000" dirty="0"/>
              <a:t>, C. </a:t>
            </a:r>
            <a:r>
              <a:rPr lang="en-US" sz="1000" dirty="0" err="1"/>
              <a:t>Wacek</a:t>
            </a:r>
            <a:r>
              <a:rPr lang="en-US" sz="1000" dirty="0"/>
              <a:t>, R. Jansen, M. </a:t>
            </a:r>
            <a:r>
              <a:rPr lang="en-US" sz="1000" dirty="0" err="1"/>
              <a:t>Sherr</a:t>
            </a:r>
            <a:r>
              <a:rPr lang="en-US" sz="1000" dirty="0"/>
              <a:t>, and P. </a:t>
            </a:r>
            <a:r>
              <a:rPr lang="en-US" sz="1000" dirty="0" err="1" smtClean="0"/>
              <a:t>Syverson</a:t>
            </a:r>
            <a:r>
              <a:rPr lang="en-US" sz="1000" dirty="0"/>
              <a:t>, “Users Get Routed: Traffic Correlation on Tor by Realistic Adversaries,” in </a:t>
            </a:r>
            <a:r>
              <a:rPr lang="en-US" sz="1000" i="1" dirty="0"/>
              <a:t>CCS 2013</a:t>
            </a:r>
            <a:r>
              <a:rPr lang="en-US" sz="1000" dirty="0"/>
              <a:t>. </a:t>
            </a:r>
          </a:p>
          <a:p>
            <a:r>
              <a:rPr lang="en-US" sz="1000" dirty="0" smtClean="0"/>
              <a:t>[3] B</a:t>
            </a:r>
            <a:r>
              <a:rPr lang="en-US" sz="1000" dirty="0"/>
              <a:t>. N. Levine, M. K. Reiter, C. Wang, and M. Wright, “Timing Attacks in Low-Latency Mix Systems,” in </a:t>
            </a:r>
            <a:r>
              <a:rPr lang="en-US" sz="1000" i="1" dirty="0" smtClean="0"/>
              <a:t>Financial </a:t>
            </a:r>
            <a:r>
              <a:rPr lang="en-US" sz="1000" i="1" dirty="0"/>
              <a:t>Cryptography</a:t>
            </a:r>
            <a:r>
              <a:rPr lang="en-US" sz="1000" dirty="0"/>
              <a:t>. Springer, 2004</a:t>
            </a:r>
            <a:r>
              <a:rPr lang="en-US" sz="1000" dirty="0" smtClean="0"/>
              <a:t>. </a:t>
            </a:r>
            <a:endParaRPr lang="en-US" sz="1000" dirty="0"/>
          </a:p>
        </p:txBody>
      </p:sp>
      <p:pic>
        <p:nvPicPr>
          <p:cNvPr id="5" name="Picture 4"/>
          <p:cNvPicPr>
            <a:picLocks noChangeAspect="1"/>
          </p:cNvPicPr>
          <p:nvPr/>
        </p:nvPicPr>
        <p:blipFill rotWithShape="1">
          <a:blip r:embed="rId4"/>
          <a:srcRect l="13708" t="9777" r="17161" b="21018"/>
          <a:stretch/>
        </p:blipFill>
        <p:spPr>
          <a:xfrm>
            <a:off x="7190329" y="2595252"/>
            <a:ext cx="1496471" cy="924674"/>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66</a:t>
            </a:fld>
            <a:endParaRPr lang="en-US" dirty="0"/>
          </a:p>
        </p:txBody>
      </p:sp>
    </p:spTree>
    <p:extLst>
      <p:ext uri="{BB962C8B-B14F-4D97-AF65-F5344CB8AC3E}">
        <p14:creationId xmlns:p14="http://schemas.microsoft.com/office/powerpoint/2010/main" xmlns="" val="27722375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799" cy="1143000"/>
          </a:xfrm>
        </p:spPr>
        <p:txBody>
          <a:bodyPr>
            <a:normAutofit/>
          </a:bodyPr>
          <a:lstStyle/>
          <a:p>
            <a:pPr lvl="0"/>
            <a:r>
              <a:rPr lang="en-GB" dirty="0" smtClean="0"/>
              <a:t>Fingerprinting</a:t>
            </a:r>
            <a:endParaRPr lang="en-US" dirty="0"/>
          </a:p>
        </p:txBody>
      </p:sp>
      <p:sp>
        <p:nvSpPr>
          <p:cNvPr id="3" name="Content Placeholder 2"/>
          <p:cNvSpPr>
            <a:spLocks noGrp="1"/>
          </p:cNvSpPr>
          <p:nvPr>
            <p:ph idx="1"/>
          </p:nvPr>
        </p:nvSpPr>
        <p:spPr/>
        <p:txBody>
          <a:bodyPr>
            <a:normAutofit/>
          </a:bodyPr>
          <a:lstStyle/>
          <a:p>
            <a:r>
              <a:rPr lang="en-US" sz="2800" dirty="0" smtClean="0"/>
              <a:t>Device fingerprints allow to track anonymous users</a:t>
            </a:r>
          </a:p>
          <a:p>
            <a:pPr lvl="1"/>
            <a:r>
              <a:rPr lang="en-US" sz="2400" dirty="0" smtClean="0"/>
              <a:t>MAC address, browser/system parameters, clock skew, inter-arrival times</a:t>
            </a:r>
          </a:p>
          <a:p>
            <a:r>
              <a:rPr lang="en-US" sz="2800" dirty="0" smtClean="0"/>
              <a:t>Protections:</a:t>
            </a:r>
          </a:p>
          <a:p>
            <a:pPr lvl="1"/>
            <a:r>
              <a:rPr lang="en-US" sz="2400" dirty="0" smtClean="0"/>
              <a:t>Change device identifiers frequently</a:t>
            </a:r>
          </a:p>
          <a:p>
            <a:pPr lvl="1"/>
            <a:r>
              <a:rPr lang="en-US" sz="2400" dirty="0" smtClean="0"/>
              <a:t>Randomize browser fingerprint</a:t>
            </a:r>
          </a:p>
          <a:p>
            <a:pPr lvl="1"/>
            <a:r>
              <a:rPr lang="en-US" sz="2400" dirty="0" smtClean="0"/>
              <a:t>Insert cover traffic</a:t>
            </a:r>
            <a:endParaRPr lang="en-US" sz="2400" dirty="0"/>
          </a:p>
        </p:txBody>
      </p:sp>
      <p:sp>
        <p:nvSpPr>
          <p:cNvPr id="7" name="TextBox 6"/>
          <p:cNvSpPr txBox="1"/>
          <p:nvPr/>
        </p:nvSpPr>
        <p:spPr>
          <a:xfrm>
            <a:off x="1" y="5723832"/>
            <a:ext cx="9144000" cy="1169551"/>
          </a:xfrm>
          <a:prstGeom prst="rect">
            <a:avLst/>
          </a:prstGeom>
          <a:noFill/>
        </p:spPr>
        <p:txBody>
          <a:bodyPr wrap="square" rtlCol="0">
            <a:spAutoFit/>
          </a:bodyPr>
          <a:lstStyle/>
          <a:p>
            <a:r>
              <a:rPr lang="en-US" sz="1000" dirty="0" smtClean="0">
                <a:hlinkClick r:id="rId2"/>
              </a:rPr>
              <a:t>Image</a:t>
            </a:r>
            <a:r>
              <a:rPr lang="en-US" sz="1000" dirty="0" smtClean="0"/>
              <a:t> by </a:t>
            </a:r>
            <a:r>
              <a:rPr lang="en-US" sz="1000" dirty="0" smtClean="0">
                <a:hlinkClick r:id="rId3"/>
              </a:rPr>
              <a:t>CPOA</a:t>
            </a:r>
            <a:r>
              <a:rPr lang="en-US" sz="1000" dirty="0" smtClean="0"/>
              <a:t> licensed under </a:t>
            </a:r>
            <a:r>
              <a:rPr lang="en-US" sz="1000" dirty="0" smtClean="0">
                <a:hlinkClick r:id="rId4"/>
              </a:rPr>
              <a:t>CC BY-ND 2.0</a:t>
            </a:r>
            <a:endParaRPr lang="en-US" sz="1000" dirty="0" smtClean="0"/>
          </a:p>
          <a:p>
            <a:r>
              <a:rPr lang="en-US" sz="1000" dirty="0" smtClean="0"/>
              <a:t>[1] N</a:t>
            </a:r>
            <a:r>
              <a:rPr lang="en-US" sz="1000" dirty="0"/>
              <a:t>. </a:t>
            </a:r>
            <a:r>
              <a:rPr lang="en-US" sz="1000" dirty="0" err="1"/>
              <a:t>Nikiforakis</a:t>
            </a:r>
            <a:r>
              <a:rPr lang="en-US" sz="1000" dirty="0"/>
              <a:t>, A. </a:t>
            </a:r>
            <a:r>
              <a:rPr lang="en-US" sz="1000" dirty="0" err="1"/>
              <a:t>Kapravelos</a:t>
            </a:r>
            <a:r>
              <a:rPr lang="en-US" sz="1000" dirty="0"/>
              <a:t>, W. </a:t>
            </a:r>
            <a:r>
              <a:rPr lang="en-US" sz="1000" dirty="0" err="1"/>
              <a:t>Joosen</a:t>
            </a:r>
            <a:r>
              <a:rPr lang="en-US" sz="1000" dirty="0"/>
              <a:t>, C. </a:t>
            </a:r>
            <a:r>
              <a:rPr lang="en-US" sz="1000" dirty="0" err="1"/>
              <a:t>Kruegel</a:t>
            </a:r>
            <a:r>
              <a:rPr lang="en-US" sz="1000" dirty="0"/>
              <a:t>, </a:t>
            </a:r>
            <a:r>
              <a:rPr lang="en-US" sz="1000" dirty="0" smtClean="0"/>
              <a:t>F</a:t>
            </a:r>
            <a:r>
              <a:rPr lang="en-US" sz="1000" dirty="0"/>
              <a:t>. </a:t>
            </a:r>
            <a:r>
              <a:rPr lang="en-US" sz="1000" dirty="0" err="1"/>
              <a:t>Piessens</a:t>
            </a:r>
            <a:r>
              <a:rPr lang="en-US" sz="1000" dirty="0"/>
              <a:t>, and G. </a:t>
            </a:r>
            <a:r>
              <a:rPr lang="en-US" sz="1000" dirty="0" err="1"/>
              <a:t>Vigna</a:t>
            </a:r>
            <a:r>
              <a:rPr lang="en-US" sz="1000" dirty="0"/>
              <a:t>, “</a:t>
            </a:r>
            <a:r>
              <a:rPr lang="en-US" sz="1000" dirty="0" err="1"/>
              <a:t>Cookieless</a:t>
            </a:r>
            <a:r>
              <a:rPr lang="en-US" sz="1000" dirty="0"/>
              <a:t> Monster: Exploring the Ecosystem of Web-Based Device Fingerprinting,” in </a:t>
            </a:r>
            <a:r>
              <a:rPr lang="en-US" sz="1000" i="1" dirty="0"/>
              <a:t>Proc. </a:t>
            </a:r>
            <a:r>
              <a:rPr lang="en-US" sz="1000" i="1" dirty="0" err="1"/>
              <a:t>Symp</a:t>
            </a:r>
            <a:r>
              <a:rPr lang="en-US" sz="1000" i="1" dirty="0"/>
              <a:t>. on Sec. and </a:t>
            </a:r>
            <a:r>
              <a:rPr lang="en-US" sz="1000" i="1" dirty="0" smtClean="0"/>
              <a:t>Privacy</a:t>
            </a:r>
            <a:r>
              <a:rPr lang="en-US" sz="1000" dirty="0" smtClean="0"/>
              <a:t>, 2013</a:t>
            </a:r>
          </a:p>
          <a:p>
            <a:r>
              <a:rPr lang="en-US" sz="1000" dirty="0" smtClean="0"/>
              <a:t>[2] M</a:t>
            </a:r>
            <a:r>
              <a:rPr lang="en-US" sz="1000" dirty="0"/>
              <a:t>. </a:t>
            </a:r>
            <a:r>
              <a:rPr lang="en-US" sz="1000" dirty="0" err="1"/>
              <a:t>Gruteser</a:t>
            </a:r>
            <a:r>
              <a:rPr lang="en-US" sz="1000" dirty="0"/>
              <a:t> and D. </a:t>
            </a:r>
            <a:r>
              <a:rPr lang="en-US" sz="1000" dirty="0" err="1"/>
              <a:t>Grunwald</a:t>
            </a:r>
            <a:r>
              <a:rPr lang="en-US" sz="1000" dirty="0"/>
              <a:t>, “Enhancing location privacy in wireless </a:t>
            </a:r>
            <a:r>
              <a:rPr lang="en-US" sz="1000" dirty="0" err="1"/>
              <a:t>lan</a:t>
            </a:r>
            <a:r>
              <a:rPr lang="en-US" sz="1000" dirty="0"/>
              <a:t> through disposable interface identifiers: a quantitative analysis,” </a:t>
            </a:r>
            <a:r>
              <a:rPr lang="en-US" sz="1000" i="1" dirty="0"/>
              <a:t>Mobile Networks and Applications</a:t>
            </a:r>
            <a:r>
              <a:rPr lang="en-US" sz="1000" dirty="0"/>
              <a:t>, vol. 10, no. 3, pp. 315–325, 2005 </a:t>
            </a:r>
          </a:p>
          <a:p>
            <a:r>
              <a:rPr lang="en-US" sz="1000" dirty="0" smtClean="0"/>
              <a:t>[3] N</a:t>
            </a:r>
            <a:r>
              <a:rPr lang="en-US" sz="1000" dirty="0"/>
              <a:t>. </a:t>
            </a:r>
            <a:r>
              <a:rPr lang="en-US" sz="1000" dirty="0" err="1"/>
              <a:t>Nikiforakis</a:t>
            </a:r>
            <a:r>
              <a:rPr lang="en-US" sz="1000" dirty="0"/>
              <a:t>, W. </a:t>
            </a:r>
            <a:r>
              <a:rPr lang="en-US" sz="1000" dirty="0" err="1"/>
              <a:t>Joosen</a:t>
            </a:r>
            <a:r>
              <a:rPr lang="en-US" sz="1000" dirty="0"/>
              <a:t>, and B. </a:t>
            </a:r>
            <a:r>
              <a:rPr lang="en-US" sz="1000" dirty="0" err="1"/>
              <a:t>Livshits</a:t>
            </a:r>
            <a:r>
              <a:rPr lang="en-US" sz="1000" dirty="0"/>
              <a:t>, “</a:t>
            </a:r>
            <a:r>
              <a:rPr lang="en-US" sz="1000" dirty="0" err="1"/>
              <a:t>PriVaricator</a:t>
            </a:r>
            <a:r>
              <a:rPr lang="en-US" sz="1000" dirty="0"/>
              <a:t>: Deceiving </a:t>
            </a:r>
            <a:r>
              <a:rPr lang="en-US" sz="1000" dirty="0" err="1"/>
              <a:t>Fingerprinters</a:t>
            </a:r>
            <a:r>
              <a:rPr lang="en-US" sz="1000" dirty="0"/>
              <a:t> with Little White Lies,” in </a:t>
            </a:r>
            <a:r>
              <a:rPr lang="en-US" sz="1000" i="1" dirty="0"/>
              <a:t>WWW 2015</a:t>
            </a:r>
            <a:r>
              <a:rPr lang="en-US" sz="1000" dirty="0"/>
              <a:t>. </a:t>
            </a:r>
            <a:endParaRPr lang="en-US" sz="1000" dirty="0" smtClean="0"/>
          </a:p>
          <a:p>
            <a:r>
              <a:rPr lang="en-US" sz="1000" dirty="0" smtClean="0"/>
              <a:t>[4] T</a:t>
            </a:r>
            <a:r>
              <a:rPr lang="en-US" sz="1000" dirty="0"/>
              <a:t>. Wang, X. </a:t>
            </a:r>
            <a:r>
              <a:rPr lang="en-US" sz="1000" dirty="0" err="1"/>
              <a:t>Cai</a:t>
            </a:r>
            <a:r>
              <a:rPr lang="en-US" sz="1000" dirty="0"/>
              <a:t>, R. </a:t>
            </a:r>
            <a:r>
              <a:rPr lang="en-US" sz="1000" dirty="0" err="1"/>
              <a:t>Nithyanand</a:t>
            </a:r>
            <a:r>
              <a:rPr lang="en-US" sz="1000" dirty="0"/>
              <a:t>, R. Johnson, and I. </a:t>
            </a:r>
            <a:r>
              <a:rPr lang="en-US" sz="1000" dirty="0" smtClean="0"/>
              <a:t>Goldberg</a:t>
            </a:r>
            <a:r>
              <a:rPr lang="en-US" sz="1000" dirty="0"/>
              <a:t>, “Effective Attacks and Provable Defenses for Website Fingerprinting,” in </a:t>
            </a:r>
            <a:r>
              <a:rPr lang="en-US" sz="1000" i="1" dirty="0"/>
              <a:t>USENIX Sec. </a:t>
            </a:r>
            <a:r>
              <a:rPr lang="en-US" sz="1000" i="1" dirty="0" err="1"/>
              <a:t>Symp</a:t>
            </a:r>
            <a:r>
              <a:rPr lang="en-US" sz="1000" i="1" dirty="0" smtClean="0"/>
              <a:t>.</a:t>
            </a:r>
            <a:r>
              <a:rPr lang="en-US" sz="1000" dirty="0" smtClean="0"/>
              <a:t>, </a:t>
            </a:r>
            <a:r>
              <a:rPr lang="en-US" sz="1000" dirty="0"/>
              <a:t>2014. </a:t>
            </a:r>
          </a:p>
        </p:txBody>
      </p:sp>
      <p:pic>
        <p:nvPicPr>
          <p:cNvPr id="4" name="Picture 3" descr="fingerprint.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349031" y="3244347"/>
            <a:ext cx="2337770" cy="1753328"/>
          </a:xfrm>
          <a:prstGeom prst="rect">
            <a:avLst/>
          </a:prstGeom>
        </p:spPr>
      </p:pic>
      <p:sp>
        <p:nvSpPr>
          <p:cNvPr id="6" name="Slide Number Placeholder 5"/>
          <p:cNvSpPr>
            <a:spLocks noGrp="1"/>
          </p:cNvSpPr>
          <p:nvPr>
            <p:ph type="sldNum" sz="quarter" idx="12"/>
          </p:nvPr>
        </p:nvSpPr>
        <p:spPr/>
        <p:txBody>
          <a:bodyPr/>
          <a:lstStyle/>
          <a:p>
            <a:fld id="{2066355A-084C-D24E-9AD2-7E4FC41EA627}" type="slidenum">
              <a:rPr lang="en-US" smtClean="0"/>
              <a:pPr/>
              <a:t>67</a:t>
            </a:fld>
            <a:endParaRPr lang="en-US" dirty="0"/>
          </a:p>
        </p:txBody>
      </p:sp>
    </p:spTree>
    <p:extLst>
      <p:ext uri="{BB962C8B-B14F-4D97-AF65-F5344CB8AC3E}">
        <p14:creationId xmlns:p14="http://schemas.microsoft.com/office/powerpoint/2010/main" xmlns="" val="9089513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Mobile </a:t>
            </a:r>
            <a:r>
              <a:rPr lang="en-GB" dirty="0" smtClean="0"/>
              <a:t>devices</a:t>
            </a:r>
            <a:endParaRPr lang="en-US" dirty="0"/>
          </a:p>
        </p:txBody>
      </p:sp>
      <p:sp>
        <p:nvSpPr>
          <p:cNvPr id="3" name="Content Placeholder 2"/>
          <p:cNvSpPr>
            <a:spLocks noGrp="1"/>
          </p:cNvSpPr>
          <p:nvPr>
            <p:ph idx="1"/>
          </p:nvPr>
        </p:nvSpPr>
        <p:spPr/>
        <p:txBody>
          <a:bodyPr>
            <a:normAutofit/>
          </a:bodyPr>
          <a:lstStyle/>
          <a:p>
            <a:r>
              <a:rPr lang="en-US" sz="2800" dirty="0" smtClean="0"/>
              <a:t>Multitude of components, chip manufacturers, app developers, providers, etc.</a:t>
            </a:r>
            <a:endParaRPr lang="is-IS" sz="2800" dirty="0" smtClean="0"/>
          </a:p>
          <a:p>
            <a:r>
              <a:rPr lang="is-IS" sz="2800" dirty="0" smtClean="0"/>
              <a:t>Solutions out of scope for today!</a:t>
            </a:r>
            <a:endParaRPr lang="en-US" sz="2800" dirty="0"/>
          </a:p>
        </p:txBody>
      </p:sp>
      <p:pic>
        <p:nvPicPr>
          <p:cNvPr id="4" name="Picture 3"/>
          <p:cNvPicPr>
            <a:picLocks noChangeAspect="1"/>
          </p:cNvPicPr>
          <p:nvPr/>
        </p:nvPicPr>
        <p:blipFill>
          <a:blip r:embed="rId2"/>
          <a:stretch>
            <a:fillRect/>
          </a:stretch>
        </p:blipFill>
        <p:spPr>
          <a:xfrm>
            <a:off x="135627" y="3083762"/>
            <a:ext cx="8852712" cy="3387613"/>
          </a:xfrm>
          <a:prstGeom prst="rect">
            <a:avLst/>
          </a:prstGeom>
        </p:spPr>
      </p:pic>
      <p:sp>
        <p:nvSpPr>
          <p:cNvPr id="5" name="TextBox 4"/>
          <p:cNvSpPr txBox="1"/>
          <p:nvPr/>
        </p:nvSpPr>
        <p:spPr>
          <a:xfrm>
            <a:off x="0" y="6318190"/>
            <a:ext cx="9144000" cy="553998"/>
          </a:xfrm>
          <a:prstGeom prst="rect">
            <a:avLst/>
          </a:prstGeom>
          <a:noFill/>
        </p:spPr>
        <p:txBody>
          <a:bodyPr wrap="square" rtlCol="0">
            <a:spAutoFit/>
          </a:bodyPr>
          <a:lstStyle/>
          <a:p>
            <a:r>
              <a:rPr lang="en-US" sz="1000" dirty="0" smtClean="0"/>
              <a:t>Illustration </a:t>
            </a:r>
            <a:r>
              <a:rPr lang="de-DE" sz="1000" dirty="0" smtClean="0"/>
              <a:t>© </a:t>
            </a:r>
            <a:r>
              <a:rPr lang="de-DE" sz="1000" dirty="0" err="1" smtClean="0"/>
              <a:t>Spensky</a:t>
            </a:r>
            <a:r>
              <a:rPr lang="de-DE" sz="1000" dirty="0" smtClean="0"/>
              <a:t> et al. [1]</a:t>
            </a:r>
          </a:p>
          <a:p>
            <a:r>
              <a:rPr lang="en-US" sz="1000" dirty="0" smtClean="0"/>
              <a:t>[1] C</a:t>
            </a:r>
            <a:r>
              <a:rPr lang="en-US" sz="1000" dirty="0"/>
              <a:t>. </a:t>
            </a:r>
            <a:r>
              <a:rPr lang="en-US" sz="1000" dirty="0" err="1"/>
              <a:t>Spensky</a:t>
            </a:r>
            <a:r>
              <a:rPr lang="en-US" sz="1000" dirty="0"/>
              <a:t>, J. Stewart, A. </a:t>
            </a:r>
            <a:r>
              <a:rPr lang="en-US" sz="1000" dirty="0" err="1"/>
              <a:t>Yerukhimovich</a:t>
            </a:r>
            <a:r>
              <a:rPr lang="en-US" sz="1000" dirty="0"/>
              <a:t>, R. Shay, A. </a:t>
            </a:r>
            <a:r>
              <a:rPr lang="en-US" sz="1000" dirty="0" smtClean="0"/>
              <a:t>Trachtenberg</a:t>
            </a:r>
            <a:r>
              <a:rPr lang="en-US" sz="1000" dirty="0"/>
              <a:t>, R. </a:t>
            </a:r>
            <a:r>
              <a:rPr lang="en-US" sz="1000" dirty="0" err="1"/>
              <a:t>Housley</a:t>
            </a:r>
            <a:r>
              <a:rPr lang="en-US" sz="1000" dirty="0"/>
              <a:t>, and R. K. Cunningham, “</a:t>
            </a:r>
            <a:r>
              <a:rPr lang="en-US" sz="1000" dirty="0" err="1"/>
              <a:t>SoK</a:t>
            </a:r>
            <a:r>
              <a:rPr lang="en-US" sz="1000" dirty="0"/>
              <a:t>: Privacy on Mobile Devices – It’s Complicated,” </a:t>
            </a:r>
            <a:r>
              <a:rPr lang="en-US" sz="1000" i="1" dirty="0"/>
              <a:t>Proc. on Privacy Enhancing Technologies</a:t>
            </a:r>
            <a:r>
              <a:rPr lang="en-US" sz="1000" dirty="0"/>
              <a:t>, vol. 2016, no. 3, 2016. </a:t>
            </a:r>
          </a:p>
        </p:txBody>
      </p:sp>
      <p:sp>
        <p:nvSpPr>
          <p:cNvPr id="7" name="Slide Number Placeholder 6"/>
          <p:cNvSpPr>
            <a:spLocks noGrp="1"/>
          </p:cNvSpPr>
          <p:nvPr>
            <p:ph type="sldNum" sz="quarter" idx="12"/>
          </p:nvPr>
        </p:nvSpPr>
        <p:spPr/>
        <p:txBody>
          <a:bodyPr/>
          <a:lstStyle/>
          <a:p>
            <a:fld id="{2066355A-084C-D24E-9AD2-7E4FC41EA627}" type="slidenum">
              <a:rPr lang="en-US" smtClean="0"/>
              <a:pPr/>
              <a:t>68</a:t>
            </a:fld>
            <a:endParaRPr lang="en-US" dirty="0"/>
          </a:p>
        </p:txBody>
      </p:sp>
    </p:spTree>
    <p:extLst>
      <p:ext uri="{BB962C8B-B14F-4D97-AF65-F5344CB8AC3E}">
        <p14:creationId xmlns:p14="http://schemas.microsoft.com/office/powerpoint/2010/main" xmlns="" val="156670224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976539" cy="1143000"/>
          </a:xfrm>
        </p:spPr>
        <p:txBody>
          <a:bodyPr>
            <a:normAutofit/>
          </a:bodyPr>
          <a:lstStyle/>
          <a:p>
            <a:pPr lvl="0"/>
            <a:r>
              <a:rPr lang="en-GB" dirty="0"/>
              <a:t>State of the </a:t>
            </a:r>
            <a:r>
              <a:rPr lang="en-GB" dirty="0" smtClean="0"/>
              <a:t>art</a:t>
            </a:r>
            <a:endParaRPr lang="en-US" dirty="0"/>
          </a:p>
        </p:txBody>
      </p:sp>
      <p:sp>
        <p:nvSpPr>
          <p:cNvPr id="3" name="Content Placeholder 2"/>
          <p:cNvSpPr>
            <a:spLocks noGrp="1"/>
          </p:cNvSpPr>
          <p:nvPr>
            <p:ph idx="1"/>
          </p:nvPr>
        </p:nvSpPr>
        <p:spPr>
          <a:xfrm>
            <a:off x="457200" y="1600200"/>
            <a:ext cx="5936835" cy="4525963"/>
          </a:xfrm>
        </p:spPr>
        <p:txBody>
          <a:bodyPr>
            <a:normAutofit/>
          </a:bodyPr>
          <a:lstStyle/>
          <a:p>
            <a:r>
              <a:rPr lang="en-US" sz="2800" dirty="0" smtClean="0"/>
              <a:t>Hong Kong: </a:t>
            </a:r>
            <a:r>
              <a:rPr lang="en-US" sz="2800" dirty="0" err="1" smtClean="0"/>
              <a:t>GovWiFi</a:t>
            </a:r>
            <a:endParaRPr lang="en-US" sz="2800" dirty="0" smtClean="0"/>
          </a:p>
          <a:p>
            <a:pPr lvl="1"/>
            <a:r>
              <a:rPr lang="en-US" sz="2400" dirty="0" smtClean="0"/>
              <a:t>WPA2 encrypted, public password</a:t>
            </a:r>
          </a:p>
          <a:p>
            <a:pPr lvl="1"/>
            <a:r>
              <a:rPr lang="en-US" sz="2400" dirty="0" smtClean="0"/>
              <a:t>App can track users by phone identity and location</a:t>
            </a:r>
          </a:p>
          <a:p>
            <a:pPr lvl="1"/>
            <a:r>
              <a:rPr lang="en-US" sz="2400" dirty="0" smtClean="0"/>
              <a:t>Provider analyzes activity log and browsing history</a:t>
            </a:r>
            <a:endParaRPr lang="en-US" sz="2400" dirty="0"/>
          </a:p>
        </p:txBody>
      </p:sp>
      <p:sp>
        <p:nvSpPr>
          <p:cNvPr id="6" name="TextBox 5"/>
          <p:cNvSpPr txBox="1"/>
          <p:nvPr/>
        </p:nvSpPr>
        <p:spPr>
          <a:xfrm>
            <a:off x="6542682" y="6632258"/>
            <a:ext cx="2601318" cy="246221"/>
          </a:xfrm>
          <a:prstGeom prst="rect">
            <a:avLst/>
          </a:prstGeom>
          <a:noFill/>
        </p:spPr>
        <p:txBody>
          <a:bodyPr wrap="none" rtlCol="0">
            <a:spAutoFit/>
          </a:bodyPr>
          <a:lstStyle/>
          <a:p>
            <a:r>
              <a:rPr lang="en-US" sz="1000" dirty="0" smtClean="0">
                <a:hlinkClick r:id="rId2"/>
              </a:rPr>
              <a:t>Image</a:t>
            </a:r>
            <a:r>
              <a:rPr lang="en-US" sz="1000" dirty="0" smtClean="0"/>
              <a:t> by </a:t>
            </a:r>
            <a:r>
              <a:rPr lang="en-US" sz="1000" dirty="0" smtClean="0">
                <a:hlinkClick r:id="rId3"/>
              </a:rPr>
              <a:t>Mk2010</a:t>
            </a:r>
            <a:r>
              <a:rPr lang="en-US" sz="1000" dirty="0" smtClean="0"/>
              <a:t> licensed under </a:t>
            </a:r>
            <a:r>
              <a:rPr lang="en-US" sz="1000" dirty="0" smtClean="0">
                <a:hlinkClick r:id="rId4"/>
              </a:rPr>
              <a:t>CC BY-SA 3.0</a:t>
            </a:r>
            <a:endParaRPr lang="en-US" sz="1000" dirty="0"/>
          </a:p>
        </p:txBody>
      </p:sp>
      <p:pic>
        <p:nvPicPr>
          <p:cNvPr id="7" name="Picture 6"/>
          <p:cNvPicPr>
            <a:picLocks noChangeAspect="1"/>
          </p:cNvPicPr>
          <p:nvPr/>
        </p:nvPicPr>
        <p:blipFill rotWithShape="1">
          <a:blip r:embed="rId5"/>
          <a:srcRect t="74685" r="36678"/>
          <a:stretch/>
        </p:blipFill>
        <p:spPr>
          <a:xfrm>
            <a:off x="4897782" y="3996909"/>
            <a:ext cx="4246218" cy="2550045"/>
          </a:xfrm>
          <a:prstGeom prst="rect">
            <a:avLst/>
          </a:prstGeom>
        </p:spPr>
      </p:pic>
      <p:sp>
        <p:nvSpPr>
          <p:cNvPr id="5" name="Slide Number Placeholder 4"/>
          <p:cNvSpPr>
            <a:spLocks noGrp="1"/>
          </p:cNvSpPr>
          <p:nvPr>
            <p:ph type="sldNum" sz="quarter" idx="12"/>
          </p:nvPr>
        </p:nvSpPr>
        <p:spPr/>
        <p:txBody>
          <a:bodyPr/>
          <a:lstStyle/>
          <a:p>
            <a:fld id="{2066355A-084C-D24E-9AD2-7E4FC41EA627}" type="slidenum">
              <a:rPr lang="en-US" smtClean="0"/>
              <a:pPr/>
              <a:t>69</a:t>
            </a:fld>
            <a:endParaRPr lang="en-US" dirty="0"/>
          </a:p>
        </p:txBody>
      </p:sp>
    </p:spTree>
    <p:extLst>
      <p:ext uri="{BB962C8B-B14F-4D97-AF65-F5344CB8AC3E}">
        <p14:creationId xmlns:p14="http://schemas.microsoft.com/office/powerpoint/2010/main" xmlns="" val="41747223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Smart City Applications</a:t>
            </a:r>
            <a:endParaRPr lang="en-GB" dirty="0"/>
          </a:p>
        </p:txBody>
      </p:sp>
      <p:pic>
        <p:nvPicPr>
          <p:cNvPr id="12" name="Grafik 1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25927" y="1889235"/>
            <a:ext cx="7892146" cy="3079531"/>
          </a:xfrm>
          <a:prstGeom prst="rect">
            <a:avLst/>
          </a:prstGeom>
        </p:spPr>
      </p:pic>
      <p:sp>
        <p:nvSpPr>
          <p:cNvPr id="4" name="Slide Number Placeholder 3"/>
          <p:cNvSpPr>
            <a:spLocks noGrp="1"/>
          </p:cNvSpPr>
          <p:nvPr>
            <p:ph type="sldNum" sz="quarter" idx="12"/>
          </p:nvPr>
        </p:nvSpPr>
        <p:spPr/>
        <p:txBody>
          <a:bodyPr/>
          <a:lstStyle/>
          <a:p>
            <a:fld id="{2066355A-084C-D24E-9AD2-7E4FC41EA627}" type="slidenum">
              <a:rPr lang="en-US" smtClean="0"/>
              <a:pPr/>
              <a:t>7</a:t>
            </a:fld>
            <a:endParaRPr lang="en-US" dirty="0"/>
          </a:p>
        </p:txBody>
      </p:sp>
    </p:spTree>
    <p:extLst>
      <p:ext uri="{BB962C8B-B14F-4D97-AF65-F5344CB8AC3E}">
        <p14:creationId xmlns:p14="http://schemas.microsoft.com/office/powerpoint/2010/main" xmlns="" val="35192265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Smart </a:t>
            </a:r>
            <a:r>
              <a:rPr lang="en-GB" dirty="0" smtClean="0"/>
              <a:t>Cards</a:t>
            </a:r>
            <a:endParaRPr lang="en-US" dirty="0"/>
          </a:p>
        </p:txBody>
      </p:sp>
      <p:sp>
        <p:nvSpPr>
          <p:cNvPr id="4" name="Text Placeholder 3"/>
          <p:cNvSpPr>
            <a:spLocks noGrp="1"/>
          </p:cNvSpPr>
          <p:nvPr>
            <p:ph type="body" idx="1"/>
          </p:nvPr>
        </p:nvSpPr>
        <p:spPr/>
        <p:txBody>
          <a:bodyPr/>
          <a:lstStyle/>
          <a:p>
            <a:endParaRPr lang="en-US"/>
          </a:p>
        </p:txBody>
      </p:sp>
      <p:sp>
        <p:nvSpPr>
          <p:cNvPr id="3" name="TextBox 2"/>
          <p:cNvSpPr txBox="1"/>
          <p:nvPr/>
        </p:nvSpPr>
        <p:spPr>
          <a:xfrm>
            <a:off x="6342369" y="6606064"/>
            <a:ext cx="2801631" cy="246221"/>
          </a:xfrm>
          <a:prstGeom prst="rect">
            <a:avLst/>
          </a:prstGeom>
          <a:noFill/>
        </p:spPr>
        <p:txBody>
          <a:bodyPr wrap="none" rtlCol="0">
            <a:spAutoFit/>
          </a:bodyPr>
          <a:lstStyle/>
          <a:p>
            <a:r>
              <a:rPr lang="en-US" sz="1000" dirty="0" smtClean="0">
                <a:hlinkClick r:id="rId2"/>
              </a:rPr>
              <a:t>Image </a:t>
            </a:r>
            <a:r>
              <a:rPr lang="en-US" sz="1000" dirty="0" smtClean="0"/>
              <a:t>by </a:t>
            </a:r>
            <a:r>
              <a:rPr lang="en-US" sz="1000" dirty="0" smtClean="0">
                <a:hlinkClick r:id="rId3"/>
              </a:rPr>
              <a:t>Diego.souto</a:t>
            </a:r>
            <a:r>
              <a:rPr lang="en-US" sz="1000" dirty="0" smtClean="0"/>
              <a:t> licensed under </a:t>
            </a:r>
            <a:r>
              <a:rPr lang="en-US" sz="1000" dirty="0" smtClean="0">
                <a:hlinkClick r:id="rId4"/>
              </a:rPr>
              <a:t>CC BY-SA 3.0</a:t>
            </a:r>
            <a:endParaRPr lang="en-US" sz="1000" dirty="0"/>
          </a:p>
        </p:txBody>
      </p:sp>
      <p:pic>
        <p:nvPicPr>
          <p:cNvPr id="6" name="Picture 5"/>
          <p:cNvPicPr>
            <a:picLocks noChangeAspect="1"/>
          </p:cNvPicPr>
          <p:nvPr/>
        </p:nvPicPr>
        <p:blipFill rotWithShape="1">
          <a:blip r:embed="rId5"/>
          <a:srcRect t="15903" b="14846"/>
          <a:stretch/>
        </p:blipFill>
        <p:spPr>
          <a:xfrm>
            <a:off x="0" y="-20160"/>
            <a:ext cx="9144000" cy="4749175"/>
          </a:xfrm>
          <a:prstGeom prst="rect">
            <a:avLst/>
          </a:prstGeom>
        </p:spPr>
      </p:pic>
    </p:spTree>
    <p:extLst>
      <p:ext uri="{BB962C8B-B14F-4D97-AF65-F5344CB8AC3E}">
        <p14:creationId xmlns:p14="http://schemas.microsoft.com/office/powerpoint/2010/main" xmlns="" val="22385339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Smart Cards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2530980547"/>
              </p:ext>
            </p:extLst>
          </p:nvPr>
        </p:nvGraphicFramePr>
        <p:xfrm>
          <a:off x="457200" y="1600200"/>
          <a:ext cx="8229600" cy="119888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endParaRPr lang="en-US" sz="2400" b="1" dirty="0"/>
                    </a:p>
                  </a:txBody>
                  <a:tcPr/>
                </a:tc>
                <a:tc>
                  <a:txBody>
                    <a:bodyPr/>
                    <a:lstStyle/>
                    <a:p>
                      <a:r>
                        <a:rPr lang="en-US" sz="2400" dirty="0" smtClean="0"/>
                        <a:t>Repurposed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3128265252"/>
              </p:ext>
            </p:extLst>
          </p:nvPr>
        </p:nvGraphicFramePr>
        <p:xfrm>
          <a:off x="457200" y="3284987"/>
          <a:ext cx="8229600" cy="274320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Location</a:t>
                      </a:r>
                    </a:p>
                    <a:p>
                      <a:pPr marL="285750" indent="-285750">
                        <a:buFont typeface="Arial"/>
                        <a:buChar char="•"/>
                      </a:pPr>
                      <a:r>
                        <a:rPr lang="en-US" sz="2400" dirty="0" smtClean="0"/>
                        <a:t>Where smart</a:t>
                      </a:r>
                      <a:r>
                        <a:rPr lang="en-US" sz="2400" baseline="0" dirty="0" smtClean="0"/>
                        <a:t> card is used</a:t>
                      </a:r>
                      <a:endParaRPr lang="en-US" sz="2400" dirty="0"/>
                    </a:p>
                    <a:p>
                      <a:r>
                        <a:rPr lang="en-US" sz="2400" b="1" dirty="0" smtClean="0"/>
                        <a:t>Behavior &amp; Action</a:t>
                      </a:r>
                    </a:p>
                    <a:p>
                      <a:pPr marL="285750" indent="-285750">
                        <a:buFont typeface="Arial"/>
                        <a:buChar char="•"/>
                      </a:pPr>
                      <a:r>
                        <a:rPr lang="en-US" sz="2400" dirty="0" smtClean="0"/>
                        <a:t>Purchase patterns</a:t>
                      </a:r>
                    </a:p>
                    <a:p>
                      <a:pPr marL="285750" indent="-285750">
                        <a:buFont typeface="Arial"/>
                        <a:buChar char="•"/>
                      </a:pPr>
                      <a:r>
                        <a:rPr lang="en-US" sz="2400" dirty="0" smtClean="0"/>
                        <a:t>Mobility patterns</a:t>
                      </a:r>
                    </a:p>
                    <a:p>
                      <a:pPr marL="285750" indent="-285750">
                        <a:buFont typeface="Arial"/>
                        <a:buChar char="•"/>
                      </a:pPr>
                      <a:r>
                        <a:rPr lang="en-US" sz="2400" dirty="0" smtClean="0"/>
                        <a:t>Daily routines</a:t>
                      </a:r>
                      <a:endParaRPr lang="en-US" sz="2400" dirty="0"/>
                    </a:p>
                  </a:txBody>
                  <a:tcPr/>
                </a:tc>
                <a:tc>
                  <a:txBody>
                    <a:bodyPr/>
                    <a:lstStyle/>
                    <a:p>
                      <a:pPr marL="285750" indent="-285750">
                        <a:buFont typeface="Arial"/>
                        <a:buChar char="•"/>
                      </a:pPr>
                      <a:r>
                        <a:rPr lang="en-US" sz="2400" dirty="0" smtClean="0"/>
                        <a:t>Separation</a:t>
                      </a:r>
                      <a:r>
                        <a:rPr lang="en-US" sz="2400" baseline="0" dirty="0" smtClean="0"/>
                        <a:t> of knowledge</a:t>
                      </a:r>
                      <a:endParaRPr lang="en-US" sz="2400" dirty="0"/>
                    </a:p>
                    <a:p>
                      <a:pPr marL="285750" indent="-285750">
                        <a:buFont typeface="Arial"/>
                        <a:buChar char="•"/>
                      </a:pPr>
                      <a:r>
                        <a:rPr lang="en-US" sz="2400" dirty="0" smtClean="0"/>
                        <a:t>Data minimization</a:t>
                      </a:r>
                      <a:endParaRPr lang="en-US" sz="2400" dirty="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71</a:t>
            </a:fld>
            <a:endParaRPr lang="en-US" dirty="0"/>
          </a:p>
        </p:txBody>
      </p:sp>
    </p:spTree>
    <p:extLst>
      <p:ext uri="{BB962C8B-B14F-4D97-AF65-F5344CB8AC3E}">
        <p14:creationId xmlns:p14="http://schemas.microsoft.com/office/powerpoint/2010/main" xmlns="" val="16565753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Separation of authentication and </a:t>
            </a:r>
            <a:r>
              <a:rPr lang="en-GB" dirty="0" smtClean="0"/>
              <a:t>service</a:t>
            </a:r>
            <a:endParaRPr lang="en-US" dirty="0"/>
          </a:p>
        </p:txBody>
      </p:sp>
      <p:sp>
        <p:nvSpPr>
          <p:cNvPr id="3" name="Content Placeholder 2"/>
          <p:cNvSpPr>
            <a:spLocks noGrp="1"/>
          </p:cNvSpPr>
          <p:nvPr>
            <p:ph idx="1"/>
          </p:nvPr>
        </p:nvSpPr>
        <p:spPr/>
        <p:txBody>
          <a:bodyPr>
            <a:normAutofit/>
          </a:bodyPr>
          <a:lstStyle/>
          <a:p>
            <a:r>
              <a:rPr lang="en-US" sz="2800" dirty="0" smtClean="0"/>
              <a:t>Goal: Unlinkability between users and transactions</a:t>
            </a:r>
          </a:p>
          <a:p>
            <a:r>
              <a:rPr lang="en-US" sz="2800" dirty="0" smtClean="0"/>
              <a:t>Anonymous, pre-paid smart cards</a:t>
            </a:r>
          </a:p>
          <a:p>
            <a:r>
              <a:rPr lang="en-US" sz="2800" b="1" dirty="0" smtClean="0"/>
              <a:t>Attribute-based credentials</a:t>
            </a:r>
            <a:r>
              <a:rPr lang="en-US" b="1" dirty="0"/>
              <a:t> </a:t>
            </a:r>
            <a:r>
              <a:rPr lang="en-US" b="1" dirty="0" smtClean="0"/>
              <a:t>(ABCs)</a:t>
            </a:r>
            <a:endParaRPr lang="en-US" sz="2800" b="1" dirty="0" smtClean="0"/>
          </a:p>
          <a:p>
            <a:pPr lvl="1"/>
            <a:r>
              <a:rPr lang="en-US" sz="2400" dirty="0" smtClean="0"/>
              <a:t>Verify attributes of a user, not user identity</a:t>
            </a:r>
          </a:p>
          <a:p>
            <a:pPr lvl="1"/>
            <a:r>
              <a:rPr lang="en-US" sz="2400" dirty="0" smtClean="0"/>
              <a:t>Central authority issues attributes to user cards</a:t>
            </a:r>
          </a:p>
          <a:p>
            <a:pPr lvl="1"/>
            <a:r>
              <a:rPr lang="en-US" sz="2400" dirty="0" smtClean="0"/>
              <a:t>Card can prove that user holds an attribute without revealing any other information about the user</a:t>
            </a:r>
          </a:p>
          <a:p>
            <a:pPr lvl="1"/>
            <a:r>
              <a:rPr lang="en-US" sz="2400" dirty="0" smtClean="0"/>
              <a:t>Implementations: ABC4Trust, U-Prove, </a:t>
            </a:r>
            <a:r>
              <a:rPr lang="en-US" sz="2400" dirty="0" err="1" smtClean="0"/>
              <a:t>IdeMix</a:t>
            </a:r>
            <a:endParaRPr lang="en-US" sz="2400" dirty="0" smtClean="0"/>
          </a:p>
          <a:p>
            <a:pPr lvl="1"/>
            <a:endParaRPr lang="en-US" sz="2400" dirty="0"/>
          </a:p>
        </p:txBody>
      </p:sp>
      <p:sp>
        <p:nvSpPr>
          <p:cNvPr id="4" name="TextBox 3"/>
          <p:cNvSpPr txBox="1"/>
          <p:nvPr/>
        </p:nvSpPr>
        <p:spPr>
          <a:xfrm>
            <a:off x="4544188" y="6304002"/>
            <a:ext cx="4599812" cy="553998"/>
          </a:xfrm>
          <a:prstGeom prst="rect">
            <a:avLst/>
          </a:prstGeom>
          <a:noFill/>
        </p:spPr>
        <p:txBody>
          <a:bodyPr wrap="none" rtlCol="0">
            <a:spAutoFit/>
          </a:bodyPr>
          <a:lstStyle/>
          <a:p>
            <a:r>
              <a:rPr lang="en-US" sz="1000" dirty="0" smtClean="0"/>
              <a:t>[1] J</a:t>
            </a:r>
            <a:r>
              <a:rPr lang="en-US" sz="1000" dirty="0"/>
              <a:t>. </a:t>
            </a:r>
            <a:r>
              <a:rPr lang="en-US" sz="1000" dirty="0" err="1"/>
              <a:t>Camenisch</a:t>
            </a:r>
            <a:r>
              <a:rPr lang="en-US" sz="1000" dirty="0"/>
              <a:t>, M. </a:t>
            </a:r>
            <a:r>
              <a:rPr lang="en-US" sz="1000" dirty="0" err="1"/>
              <a:t>Dubovitskaya</a:t>
            </a:r>
            <a:r>
              <a:rPr lang="en-US" sz="1000" dirty="0"/>
              <a:t>, A. Lehmann, G. </a:t>
            </a:r>
            <a:r>
              <a:rPr lang="en-US" sz="1000" dirty="0" err="1"/>
              <a:t>Neven</a:t>
            </a:r>
            <a:r>
              <a:rPr lang="en-US" sz="1000" dirty="0"/>
              <a:t>, C. </a:t>
            </a:r>
            <a:r>
              <a:rPr lang="en-US" sz="1000" dirty="0" err="1"/>
              <a:t>Paquin</a:t>
            </a:r>
            <a:r>
              <a:rPr lang="en-US" sz="1000" dirty="0"/>
              <a:t>, and F.-S. </a:t>
            </a:r>
            <a:r>
              <a:rPr lang="en-US" sz="1000" dirty="0" err="1"/>
              <a:t>Preiss</a:t>
            </a:r>
            <a:r>
              <a:rPr lang="en-US" sz="1000" dirty="0"/>
              <a:t>, </a:t>
            </a:r>
            <a:endParaRPr lang="en-US" sz="1000" dirty="0" smtClean="0"/>
          </a:p>
          <a:p>
            <a:r>
              <a:rPr lang="en-US" sz="1000" dirty="0" smtClean="0"/>
              <a:t>“</a:t>
            </a:r>
            <a:r>
              <a:rPr lang="en-US" sz="1000" dirty="0"/>
              <a:t>Concepts and Languages for Privacy-Preserving Attribute-Based Authentication,” </a:t>
            </a:r>
            <a:endParaRPr lang="en-US" sz="1000" dirty="0" smtClean="0"/>
          </a:p>
          <a:p>
            <a:r>
              <a:rPr lang="en-US" sz="1000" dirty="0" smtClean="0"/>
              <a:t>in </a:t>
            </a:r>
            <a:r>
              <a:rPr lang="en-US" sz="1000" i="1" dirty="0"/>
              <a:t>Policies and Research in Identity Management</a:t>
            </a:r>
            <a:r>
              <a:rPr lang="en-US" sz="1000" dirty="0"/>
              <a:t>. Springer, 2013, pp. 34–52</a:t>
            </a:r>
            <a:r>
              <a:rPr lang="en-US" sz="1000" dirty="0" smtClean="0"/>
              <a:t>.</a:t>
            </a:r>
            <a:endParaRPr lang="en-US" sz="1000" dirty="0"/>
          </a:p>
        </p:txBody>
      </p:sp>
      <p:pic>
        <p:nvPicPr>
          <p:cNvPr id="6" name="Picture 5"/>
          <p:cNvPicPr>
            <a:picLocks noChangeAspect="1"/>
          </p:cNvPicPr>
          <p:nvPr/>
        </p:nvPicPr>
        <p:blipFill>
          <a:blip r:embed="rId2"/>
          <a:stretch>
            <a:fillRect/>
          </a:stretch>
        </p:blipFill>
        <p:spPr>
          <a:xfrm>
            <a:off x="457200" y="5412574"/>
            <a:ext cx="2283276" cy="807291"/>
          </a:xfrm>
          <a:prstGeom prst="rect">
            <a:avLst/>
          </a:prstGeom>
        </p:spPr>
      </p:pic>
      <p:sp>
        <p:nvSpPr>
          <p:cNvPr id="7" name="TextBox 6"/>
          <p:cNvSpPr txBox="1"/>
          <p:nvPr/>
        </p:nvSpPr>
        <p:spPr>
          <a:xfrm>
            <a:off x="0" y="6480026"/>
            <a:ext cx="4710875" cy="400110"/>
          </a:xfrm>
          <a:prstGeom prst="rect">
            <a:avLst/>
          </a:prstGeom>
          <a:noFill/>
        </p:spPr>
        <p:txBody>
          <a:bodyPr wrap="square" rtlCol="0">
            <a:spAutoFit/>
          </a:bodyPr>
          <a:lstStyle/>
          <a:p>
            <a:r>
              <a:rPr lang="en-US" sz="1000" dirty="0"/>
              <a:t>ABC4Trust Logo </a:t>
            </a:r>
            <a:r>
              <a:rPr lang="en-US" sz="1000" dirty="0" smtClean="0"/>
              <a:t>© </a:t>
            </a:r>
            <a:r>
              <a:rPr lang="en-US" sz="1000" dirty="0" smtClean="0">
                <a:hlinkClick r:id="rId3"/>
              </a:rPr>
              <a:t>ABC4Trust</a:t>
            </a:r>
            <a:endParaRPr lang="en-US" sz="1000" dirty="0" smtClean="0"/>
          </a:p>
          <a:p>
            <a:r>
              <a:rPr lang="en-US" sz="1000" dirty="0" smtClean="0"/>
              <a:t>U-</a:t>
            </a:r>
            <a:r>
              <a:rPr lang="en-US" sz="1000" dirty="0"/>
              <a:t>Prove Logo </a:t>
            </a:r>
            <a:r>
              <a:rPr lang="en-US" sz="1000" dirty="0" smtClean="0"/>
              <a:t>© </a:t>
            </a:r>
            <a:r>
              <a:rPr lang="en-US" sz="1000" dirty="0" smtClean="0">
                <a:hlinkClick r:id="rId4"/>
              </a:rPr>
              <a:t>Microsoft</a:t>
            </a:r>
            <a:endParaRPr lang="en-US" sz="1000" dirty="0"/>
          </a:p>
        </p:txBody>
      </p:sp>
      <p:pic>
        <p:nvPicPr>
          <p:cNvPr id="8" name="Picture 7"/>
          <p:cNvPicPr>
            <a:picLocks noChangeAspect="1"/>
          </p:cNvPicPr>
          <p:nvPr/>
        </p:nvPicPr>
        <p:blipFill>
          <a:blip r:embed="rId5"/>
          <a:stretch>
            <a:fillRect/>
          </a:stretch>
        </p:blipFill>
        <p:spPr>
          <a:xfrm>
            <a:off x="3124759" y="5563603"/>
            <a:ext cx="1848410" cy="562560"/>
          </a:xfrm>
          <a:prstGeom prst="rect">
            <a:avLst/>
          </a:prstGeom>
        </p:spPr>
      </p:pic>
      <p:sp>
        <p:nvSpPr>
          <p:cNvPr id="9" name="Slide Number Placeholder 8"/>
          <p:cNvSpPr>
            <a:spLocks noGrp="1"/>
          </p:cNvSpPr>
          <p:nvPr>
            <p:ph type="sldNum" sz="quarter" idx="12"/>
          </p:nvPr>
        </p:nvSpPr>
        <p:spPr/>
        <p:txBody>
          <a:bodyPr/>
          <a:lstStyle/>
          <a:p>
            <a:fld id="{2066355A-084C-D24E-9AD2-7E4FC41EA627}" type="slidenum">
              <a:rPr lang="en-US" smtClean="0"/>
              <a:pPr/>
              <a:t>72</a:t>
            </a:fld>
            <a:endParaRPr lang="en-US" dirty="0"/>
          </a:p>
        </p:txBody>
      </p:sp>
    </p:spTree>
    <p:extLst>
      <p:ext uri="{BB962C8B-B14F-4D97-AF65-F5344CB8AC3E}">
        <p14:creationId xmlns:p14="http://schemas.microsoft.com/office/powerpoint/2010/main" xmlns="" val="16264491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ABCs: Credentials</a:t>
            </a:r>
            <a:endParaRPr lang="en-US" dirty="0"/>
          </a:p>
        </p:txBody>
      </p:sp>
      <p:sp>
        <p:nvSpPr>
          <p:cNvPr id="3" name="Content Placeholder 2"/>
          <p:cNvSpPr>
            <a:spLocks noGrp="1"/>
          </p:cNvSpPr>
          <p:nvPr>
            <p:ph idx="1"/>
          </p:nvPr>
        </p:nvSpPr>
        <p:spPr/>
        <p:txBody>
          <a:bodyPr/>
          <a:lstStyle/>
          <a:p>
            <a:r>
              <a:rPr lang="en-US" dirty="0" smtClean="0"/>
              <a:t>Multiple attributes per credential</a:t>
            </a:r>
          </a:p>
          <a:p>
            <a:r>
              <a:rPr lang="en-US" dirty="0" smtClean="0"/>
              <a:t>Secret key</a:t>
            </a:r>
          </a:p>
          <a:p>
            <a:pPr lvl="1"/>
            <a:r>
              <a:rPr lang="en-US" dirty="0" smtClean="0"/>
              <a:t>Stored in smart card</a:t>
            </a:r>
          </a:p>
          <a:p>
            <a:pPr lvl="1"/>
            <a:r>
              <a:rPr lang="en-US" dirty="0" smtClean="0"/>
              <a:t>Non-transferable</a:t>
            </a:r>
          </a:p>
          <a:p>
            <a:r>
              <a:rPr lang="en-US" dirty="0" smtClean="0"/>
              <a:t>Subsets of attributes can be shown (</a:t>
            </a:r>
            <a:r>
              <a:rPr lang="en-US" b="1" dirty="0" smtClean="0"/>
              <a:t>selective disclosure</a:t>
            </a:r>
            <a:r>
              <a:rPr lang="en-US" dirty="0" smtClean="0"/>
              <a:t>)</a:t>
            </a:r>
          </a:p>
          <a:p>
            <a:r>
              <a:rPr lang="en-US" dirty="0" smtClean="0"/>
              <a:t>Attributes from different credentials can be combined</a:t>
            </a:r>
          </a:p>
          <a:p>
            <a:pPr lvl="1"/>
            <a:r>
              <a:rPr lang="en-US" dirty="0" smtClean="0"/>
              <a:t>e.g., </a:t>
            </a:r>
            <a:r>
              <a:rPr lang="en-US" i="1" dirty="0" smtClean="0"/>
              <a:t>country</a:t>
            </a:r>
            <a:r>
              <a:rPr lang="en-US" dirty="0" smtClean="0"/>
              <a:t> from address and </a:t>
            </a:r>
            <a:r>
              <a:rPr lang="en-US" i="1" dirty="0" smtClean="0"/>
              <a:t>over 18</a:t>
            </a:r>
            <a:r>
              <a:rPr lang="en-US" dirty="0" smtClean="0"/>
              <a:t> from age</a:t>
            </a:r>
            <a:endParaRPr lang="en-US" dirty="0"/>
          </a:p>
        </p:txBody>
      </p:sp>
      <p:sp>
        <p:nvSpPr>
          <p:cNvPr id="4" name="TextBox 3"/>
          <p:cNvSpPr txBox="1"/>
          <p:nvPr/>
        </p:nvSpPr>
        <p:spPr>
          <a:xfrm>
            <a:off x="0" y="6316331"/>
            <a:ext cx="9144000" cy="553998"/>
          </a:xfrm>
          <a:prstGeom prst="rect">
            <a:avLst/>
          </a:prstGeom>
          <a:noFill/>
        </p:spPr>
        <p:txBody>
          <a:bodyPr wrap="square" rtlCol="0">
            <a:spAutoFit/>
          </a:bodyPr>
          <a:lstStyle/>
          <a:p>
            <a:r>
              <a:rPr lang="en-US" sz="1000" dirty="0" smtClean="0"/>
              <a:t>Illustration </a:t>
            </a:r>
            <a:r>
              <a:rPr lang="de-DE" sz="1000" dirty="0" smtClean="0"/>
              <a:t>© </a:t>
            </a:r>
            <a:r>
              <a:rPr lang="de-DE" sz="1000" dirty="0" smtClean="0">
                <a:hlinkClick r:id="rId2"/>
              </a:rPr>
              <a:t>Pim </a:t>
            </a:r>
            <a:r>
              <a:rPr lang="de-DE" sz="1000" dirty="0">
                <a:hlinkClick r:id="rId2"/>
              </a:rPr>
              <a:t>Vullers, Gergely Alpár, Maarten Everts, Jaap-Henk Hoepman, Bart Jacobs, </a:t>
            </a:r>
            <a:r>
              <a:rPr lang="de-DE" sz="1000" dirty="0" smtClean="0">
                <a:hlinkClick r:id="rId2"/>
              </a:rPr>
              <a:t>Wouter </a:t>
            </a:r>
            <a:r>
              <a:rPr lang="de-DE" sz="1000" dirty="0">
                <a:hlinkClick r:id="rId2"/>
              </a:rPr>
              <a:t>Lueks and Ronny Wichers </a:t>
            </a:r>
            <a:r>
              <a:rPr lang="de-DE" sz="1000" dirty="0" smtClean="0">
                <a:hlinkClick r:id="rId2"/>
              </a:rPr>
              <a:t>Schreur</a:t>
            </a:r>
            <a:r>
              <a:rPr lang="de-DE" sz="1000" dirty="0" smtClean="0"/>
              <a:t>, </a:t>
            </a:r>
            <a:r>
              <a:rPr lang="en-US" sz="1000" dirty="0" err="1">
                <a:solidFill>
                  <a:srgbClr val="000000"/>
                </a:solidFill>
                <a:ea typeface="Lucida Grande"/>
                <a:cs typeface="Lucida Grande"/>
              </a:rPr>
              <a:t>www.irmacard.org</a:t>
            </a:r>
            <a:endParaRPr lang="de-DE" sz="1000" dirty="0"/>
          </a:p>
          <a:p>
            <a:r>
              <a:rPr lang="en-US" sz="1000" dirty="0" smtClean="0"/>
              <a:t>[1] P</a:t>
            </a:r>
            <a:r>
              <a:rPr lang="en-US" sz="1000" dirty="0"/>
              <a:t>. </a:t>
            </a:r>
            <a:r>
              <a:rPr lang="en-US" sz="1000" dirty="0" err="1"/>
              <a:t>Vullers</a:t>
            </a:r>
            <a:r>
              <a:rPr lang="en-US" sz="1000" dirty="0"/>
              <a:t> and G. </a:t>
            </a:r>
            <a:r>
              <a:rPr lang="en-US" sz="1000" dirty="0" err="1"/>
              <a:t>Alpár</a:t>
            </a:r>
            <a:r>
              <a:rPr lang="en-US" sz="1000" dirty="0"/>
              <a:t>, “Efficient Selective Disclosure on Smart Cards Using </a:t>
            </a:r>
            <a:r>
              <a:rPr lang="en-US" sz="1000" dirty="0" err="1"/>
              <a:t>Idemix</a:t>
            </a:r>
            <a:r>
              <a:rPr lang="en-US" sz="1000" dirty="0"/>
              <a:t>,” in </a:t>
            </a:r>
            <a:r>
              <a:rPr lang="en-US" sz="1000" i="1" dirty="0"/>
              <a:t>Policies and Research in Identity Management</a:t>
            </a:r>
            <a:r>
              <a:rPr lang="en-US" sz="1000" dirty="0"/>
              <a:t>, S. Fischer-</a:t>
            </a:r>
            <a:r>
              <a:rPr lang="en-US" sz="1000" dirty="0" err="1"/>
              <a:t>Hübner</a:t>
            </a:r>
            <a:r>
              <a:rPr lang="en-US" sz="1000" dirty="0"/>
              <a:t>, E. de </a:t>
            </a:r>
            <a:r>
              <a:rPr lang="en-US" sz="1000" dirty="0" err="1"/>
              <a:t>Leeuw</a:t>
            </a:r>
            <a:r>
              <a:rPr lang="en-US" sz="1000" dirty="0"/>
              <a:t>, and C. Mitchell, Eds. Springer Berlin Heidelberg, 2013, pp. 53–67</a:t>
            </a:r>
            <a:r>
              <a:rPr lang="en-US" sz="1000" dirty="0" smtClean="0"/>
              <a:t>.</a:t>
            </a:r>
            <a:endParaRPr lang="en-US" sz="1000" dirty="0"/>
          </a:p>
        </p:txBody>
      </p:sp>
      <p:pic>
        <p:nvPicPr>
          <p:cNvPr id="5" name="Picture 4"/>
          <p:cNvPicPr>
            <a:picLocks noChangeAspect="1"/>
          </p:cNvPicPr>
          <p:nvPr/>
        </p:nvPicPr>
        <p:blipFill>
          <a:blip r:embed="rId3"/>
          <a:stretch>
            <a:fillRect/>
          </a:stretch>
        </p:blipFill>
        <p:spPr>
          <a:xfrm>
            <a:off x="5863215" y="1992150"/>
            <a:ext cx="2959067" cy="1384785"/>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73</a:t>
            </a:fld>
            <a:endParaRPr lang="en-US" dirty="0"/>
          </a:p>
        </p:txBody>
      </p:sp>
    </p:spTree>
    <p:extLst>
      <p:ext uri="{BB962C8B-B14F-4D97-AF65-F5344CB8AC3E}">
        <p14:creationId xmlns:p14="http://schemas.microsoft.com/office/powerpoint/2010/main" xmlns="" val="32834955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ABCs: Issuing</a:t>
            </a:r>
            <a:endParaRPr lang="en-US" dirty="0"/>
          </a:p>
        </p:txBody>
      </p:sp>
      <p:sp>
        <p:nvSpPr>
          <p:cNvPr id="5" name="Content Placeholder 4"/>
          <p:cNvSpPr>
            <a:spLocks noGrp="1"/>
          </p:cNvSpPr>
          <p:nvPr>
            <p:ph idx="1"/>
          </p:nvPr>
        </p:nvSpPr>
        <p:spPr>
          <a:xfrm>
            <a:off x="457200" y="1600200"/>
            <a:ext cx="5943600" cy="4996516"/>
          </a:xfrm>
        </p:spPr>
        <p:txBody>
          <a:bodyPr>
            <a:normAutofit/>
          </a:bodyPr>
          <a:lstStyle/>
          <a:p>
            <a:r>
              <a:rPr lang="en-US" dirty="0" smtClean="0"/>
              <a:t>Issuers</a:t>
            </a:r>
          </a:p>
          <a:p>
            <a:pPr lvl="1"/>
            <a:r>
              <a:rPr lang="en-US" dirty="0" smtClean="0"/>
              <a:t>Authenticate users</a:t>
            </a:r>
          </a:p>
          <a:p>
            <a:pPr lvl="1"/>
            <a:r>
              <a:rPr lang="en-US" dirty="0" smtClean="0"/>
              <a:t>Issue valid credentials</a:t>
            </a:r>
          </a:p>
          <a:p>
            <a:pPr lvl="1"/>
            <a:r>
              <a:rPr lang="en-US" dirty="0" smtClean="0"/>
              <a:t>Trusted party</a:t>
            </a:r>
          </a:p>
          <a:p>
            <a:pPr lvl="1"/>
            <a:r>
              <a:rPr lang="en-US" dirty="0" smtClean="0"/>
              <a:t>Cannot track which attributes are shown when/where: </a:t>
            </a:r>
            <a:r>
              <a:rPr lang="en-US" b="1" dirty="0" smtClean="0"/>
              <a:t>issuer-</a:t>
            </a:r>
            <a:r>
              <a:rPr lang="en-US" b="1" dirty="0" err="1" smtClean="0"/>
              <a:t>unlinkability</a:t>
            </a:r>
            <a:r>
              <a:rPr lang="en-US" dirty="0" smtClean="0"/>
              <a:t> using blind signatures</a:t>
            </a:r>
            <a:endParaRPr lang="en-US" b="1" dirty="0" smtClean="0"/>
          </a:p>
        </p:txBody>
      </p:sp>
      <p:pic>
        <p:nvPicPr>
          <p:cNvPr id="6" name="Picture 5"/>
          <p:cNvPicPr>
            <a:picLocks noChangeAspect="1"/>
          </p:cNvPicPr>
          <p:nvPr/>
        </p:nvPicPr>
        <p:blipFill>
          <a:blip r:embed="rId2"/>
          <a:stretch>
            <a:fillRect/>
          </a:stretch>
        </p:blipFill>
        <p:spPr>
          <a:xfrm>
            <a:off x="6400800" y="1417638"/>
            <a:ext cx="2286000" cy="3873500"/>
          </a:xfrm>
          <a:prstGeom prst="rect">
            <a:avLst/>
          </a:prstGeom>
        </p:spPr>
      </p:pic>
      <p:sp>
        <p:nvSpPr>
          <p:cNvPr id="3" name="Slide Number Placeholder 2"/>
          <p:cNvSpPr>
            <a:spLocks noGrp="1"/>
          </p:cNvSpPr>
          <p:nvPr>
            <p:ph type="sldNum" sz="quarter" idx="12"/>
          </p:nvPr>
        </p:nvSpPr>
        <p:spPr/>
        <p:txBody>
          <a:bodyPr/>
          <a:lstStyle/>
          <a:p>
            <a:fld id="{2066355A-084C-D24E-9AD2-7E4FC41EA627}" type="slidenum">
              <a:rPr lang="en-US" smtClean="0"/>
              <a:pPr/>
              <a:t>74</a:t>
            </a:fld>
            <a:endParaRPr lang="en-US" dirty="0"/>
          </a:p>
        </p:txBody>
      </p:sp>
      <p:sp>
        <p:nvSpPr>
          <p:cNvPr id="7" name="TextBox 6"/>
          <p:cNvSpPr txBox="1"/>
          <p:nvPr/>
        </p:nvSpPr>
        <p:spPr>
          <a:xfrm>
            <a:off x="0" y="6611779"/>
            <a:ext cx="9144000" cy="246221"/>
          </a:xfrm>
          <a:prstGeom prst="rect">
            <a:avLst/>
          </a:prstGeom>
          <a:noFill/>
        </p:spPr>
        <p:txBody>
          <a:bodyPr wrap="square" rtlCol="0">
            <a:spAutoFit/>
          </a:bodyPr>
          <a:lstStyle/>
          <a:p>
            <a:r>
              <a:rPr lang="en-US" sz="1000" dirty="0" smtClean="0"/>
              <a:t>Illustration </a:t>
            </a:r>
            <a:r>
              <a:rPr lang="de-DE" sz="1000" dirty="0" smtClean="0"/>
              <a:t>© </a:t>
            </a:r>
            <a:r>
              <a:rPr lang="de-DE" sz="1000" dirty="0" smtClean="0">
                <a:hlinkClick r:id="rId3"/>
              </a:rPr>
              <a:t>Pim </a:t>
            </a:r>
            <a:r>
              <a:rPr lang="de-DE" sz="1000" dirty="0">
                <a:hlinkClick r:id="rId3"/>
              </a:rPr>
              <a:t>Vullers, Gergely Alpár, Maarten Everts, Jaap-Henk Hoepman, Bart Jacobs, </a:t>
            </a:r>
            <a:r>
              <a:rPr lang="de-DE" sz="1000" dirty="0" smtClean="0">
                <a:hlinkClick r:id="rId3"/>
              </a:rPr>
              <a:t>Wouter </a:t>
            </a:r>
            <a:r>
              <a:rPr lang="de-DE" sz="1000" dirty="0">
                <a:hlinkClick r:id="rId3"/>
              </a:rPr>
              <a:t>Lueks and Ronny Wichers </a:t>
            </a:r>
            <a:r>
              <a:rPr lang="de-DE" sz="1000" dirty="0" smtClean="0">
                <a:hlinkClick r:id="rId3"/>
              </a:rPr>
              <a:t>Schreur</a:t>
            </a:r>
            <a:r>
              <a:rPr lang="de-DE" sz="1000" dirty="0" smtClean="0"/>
              <a:t>, </a:t>
            </a:r>
            <a:r>
              <a:rPr lang="en-US" sz="1000" dirty="0" err="1" smtClean="0">
                <a:solidFill>
                  <a:srgbClr val="000000"/>
                </a:solidFill>
                <a:ea typeface="Lucida Grande"/>
                <a:cs typeface="Lucida Grande"/>
              </a:rPr>
              <a:t>www.irmacard.org</a:t>
            </a:r>
            <a:endParaRPr lang="de-DE" sz="1000" dirty="0"/>
          </a:p>
        </p:txBody>
      </p:sp>
    </p:spTree>
    <p:extLst>
      <p:ext uri="{BB962C8B-B14F-4D97-AF65-F5344CB8AC3E}">
        <p14:creationId xmlns:p14="http://schemas.microsoft.com/office/powerpoint/2010/main" xmlns="" val="10451905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ABCs: Showing</a:t>
            </a:r>
            <a:endParaRPr lang="en-US" dirty="0"/>
          </a:p>
        </p:txBody>
      </p:sp>
      <p:sp>
        <p:nvSpPr>
          <p:cNvPr id="5" name="Content Placeholder 4"/>
          <p:cNvSpPr>
            <a:spLocks noGrp="1"/>
          </p:cNvSpPr>
          <p:nvPr>
            <p:ph idx="1"/>
          </p:nvPr>
        </p:nvSpPr>
        <p:spPr>
          <a:xfrm>
            <a:off x="457200" y="1350374"/>
            <a:ext cx="5943600" cy="5496168"/>
          </a:xfrm>
        </p:spPr>
        <p:txBody>
          <a:bodyPr>
            <a:normAutofit/>
          </a:bodyPr>
          <a:lstStyle/>
          <a:p>
            <a:r>
              <a:rPr lang="en-US" dirty="0" smtClean="0"/>
              <a:t>Service providers</a:t>
            </a:r>
          </a:p>
          <a:p>
            <a:pPr lvl="1"/>
            <a:r>
              <a:rPr lang="en-US" dirty="0" smtClean="0"/>
              <a:t>Ask users to show attributes</a:t>
            </a:r>
          </a:p>
          <a:p>
            <a:pPr lvl="1"/>
            <a:r>
              <a:rPr lang="en-US" dirty="0" smtClean="0"/>
              <a:t>If user disagrees: can abort the transaction</a:t>
            </a:r>
          </a:p>
          <a:p>
            <a:pPr lvl="1"/>
            <a:r>
              <a:rPr lang="en-US" dirty="0" smtClean="0"/>
              <a:t>Cannot track where/when attributes have been used: </a:t>
            </a:r>
            <a:r>
              <a:rPr lang="en-US" b="1" dirty="0" smtClean="0"/>
              <a:t>multi-show </a:t>
            </a:r>
            <a:r>
              <a:rPr lang="en-US" b="1" dirty="0" err="1" smtClean="0"/>
              <a:t>unlinkability</a:t>
            </a:r>
            <a:r>
              <a:rPr lang="en-US" dirty="0" smtClean="0"/>
              <a:t> using zero-knowledge proofs</a:t>
            </a:r>
          </a:p>
          <a:p>
            <a:r>
              <a:rPr lang="en-US" dirty="0" smtClean="0"/>
              <a:t>Implementation: e.g., IRMA Card</a:t>
            </a:r>
            <a:endParaRPr lang="en-US" dirty="0"/>
          </a:p>
        </p:txBody>
      </p:sp>
      <p:pic>
        <p:nvPicPr>
          <p:cNvPr id="6" name="Picture 5"/>
          <p:cNvPicPr>
            <a:picLocks noChangeAspect="1"/>
          </p:cNvPicPr>
          <p:nvPr/>
        </p:nvPicPr>
        <p:blipFill>
          <a:blip r:embed="rId2"/>
          <a:stretch>
            <a:fillRect/>
          </a:stretch>
        </p:blipFill>
        <p:spPr>
          <a:xfrm>
            <a:off x="6400800" y="1277938"/>
            <a:ext cx="2286000" cy="3873500"/>
          </a:xfrm>
          <a:prstGeom prst="rect">
            <a:avLst/>
          </a:prstGeom>
        </p:spPr>
      </p:pic>
      <p:pic>
        <p:nvPicPr>
          <p:cNvPr id="7" name="Picture 6"/>
          <p:cNvPicPr>
            <a:picLocks noChangeAspect="1"/>
          </p:cNvPicPr>
          <p:nvPr/>
        </p:nvPicPr>
        <p:blipFill>
          <a:blip r:embed="rId3"/>
          <a:stretch>
            <a:fillRect/>
          </a:stretch>
        </p:blipFill>
        <p:spPr>
          <a:xfrm>
            <a:off x="5054600" y="5189352"/>
            <a:ext cx="4064000" cy="1574800"/>
          </a:xfrm>
          <a:prstGeom prst="rect">
            <a:avLst/>
          </a:prstGeom>
        </p:spPr>
      </p:pic>
      <p:pic>
        <p:nvPicPr>
          <p:cNvPr id="2" name="Picture 1"/>
          <p:cNvPicPr>
            <a:picLocks noChangeAspect="1"/>
          </p:cNvPicPr>
          <p:nvPr/>
        </p:nvPicPr>
        <p:blipFill>
          <a:blip r:embed="rId4"/>
          <a:stretch>
            <a:fillRect/>
          </a:stretch>
        </p:blipFill>
        <p:spPr>
          <a:xfrm>
            <a:off x="542318" y="5275562"/>
            <a:ext cx="2053571" cy="1310790"/>
          </a:xfrm>
          <a:prstGeom prst="rect">
            <a:avLst/>
          </a:prstGeom>
        </p:spPr>
      </p:pic>
      <p:pic>
        <p:nvPicPr>
          <p:cNvPr id="3" name="Picture 2"/>
          <p:cNvPicPr>
            <a:picLocks noChangeAspect="1"/>
          </p:cNvPicPr>
          <p:nvPr/>
        </p:nvPicPr>
        <p:blipFill>
          <a:blip r:embed="rId5"/>
          <a:stretch>
            <a:fillRect/>
          </a:stretch>
        </p:blipFill>
        <p:spPr>
          <a:xfrm>
            <a:off x="2595889" y="5275562"/>
            <a:ext cx="2053569" cy="1310789"/>
          </a:xfrm>
          <a:prstGeom prst="rect">
            <a:avLst/>
          </a:prstGeom>
        </p:spPr>
      </p:pic>
      <p:sp>
        <p:nvSpPr>
          <p:cNvPr id="10" name="Slide Number Placeholder 9"/>
          <p:cNvSpPr>
            <a:spLocks noGrp="1"/>
          </p:cNvSpPr>
          <p:nvPr>
            <p:ph type="sldNum" sz="quarter" idx="12"/>
          </p:nvPr>
        </p:nvSpPr>
        <p:spPr/>
        <p:txBody>
          <a:bodyPr/>
          <a:lstStyle/>
          <a:p>
            <a:fld id="{2066355A-084C-D24E-9AD2-7E4FC41EA627}" type="slidenum">
              <a:rPr lang="en-US" smtClean="0"/>
              <a:pPr/>
              <a:t>75</a:t>
            </a:fld>
            <a:endParaRPr lang="en-US" dirty="0"/>
          </a:p>
        </p:txBody>
      </p:sp>
      <p:sp>
        <p:nvSpPr>
          <p:cNvPr id="11" name="TextBox 10"/>
          <p:cNvSpPr txBox="1"/>
          <p:nvPr/>
        </p:nvSpPr>
        <p:spPr>
          <a:xfrm>
            <a:off x="0" y="6637179"/>
            <a:ext cx="9144000" cy="246221"/>
          </a:xfrm>
          <a:prstGeom prst="rect">
            <a:avLst/>
          </a:prstGeom>
          <a:noFill/>
        </p:spPr>
        <p:txBody>
          <a:bodyPr wrap="square" rtlCol="0">
            <a:spAutoFit/>
          </a:bodyPr>
          <a:lstStyle/>
          <a:p>
            <a:r>
              <a:rPr lang="en-US" sz="1000" dirty="0" smtClean="0"/>
              <a:t>Illustrations </a:t>
            </a:r>
            <a:r>
              <a:rPr lang="de-DE" sz="1000" dirty="0" smtClean="0"/>
              <a:t>© </a:t>
            </a:r>
            <a:r>
              <a:rPr lang="de-DE" sz="1000" dirty="0" smtClean="0">
                <a:hlinkClick r:id="rId6"/>
              </a:rPr>
              <a:t>Pim </a:t>
            </a:r>
            <a:r>
              <a:rPr lang="de-DE" sz="1000" dirty="0">
                <a:hlinkClick r:id="rId6"/>
              </a:rPr>
              <a:t>Vullers, Gergely Alpár, Maarten Everts, Jaap-Henk Hoepman, Bart Jacobs, </a:t>
            </a:r>
            <a:r>
              <a:rPr lang="de-DE" sz="1000" dirty="0" smtClean="0">
                <a:hlinkClick r:id="rId6"/>
              </a:rPr>
              <a:t>Wouter </a:t>
            </a:r>
            <a:r>
              <a:rPr lang="de-DE" sz="1000" dirty="0">
                <a:hlinkClick r:id="rId6"/>
              </a:rPr>
              <a:t>Lueks and Ronny Wichers </a:t>
            </a:r>
            <a:r>
              <a:rPr lang="de-DE" sz="1000" dirty="0" smtClean="0">
                <a:hlinkClick r:id="rId6"/>
              </a:rPr>
              <a:t>Schreur</a:t>
            </a:r>
            <a:r>
              <a:rPr lang="de-DE" sz="1000" dirty="0" smtClean="0"/>
              <a:t>, </a:t>
            </a:r>
            <a:r>
              <a:rPr lang="en-US" sz="1000" dirty="0" err="1" smtClean="0">
                <a:solidFill>
                  <a:srgbClr val="000000"/>
                </a:solidFill>
                <a:ea typeface="Lucida Grande"/>
                <a:cs typeface="Lucida Grande"/>
              </a:rPr>
              <a:t>www.irmacard.org</a:t>
            </a:r>
            <a:endParaRPr lang="de-DE" sz="1000" dirty="0"/>
          </a:p>
        </p:txBody>
      </p:sp>
    </p:spTree>
    <p:extLst>
      <p:ext uri="{BB962C8B-B14F-4D97-AF65-F5344CB8AC3E}">
        <p14:creationId xmlns:p14="http://schemas.microsoft.com/office/powerpoint/2010/main" xmlns="" val="132115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Data </a:t>
            </a:r>
            <a:r>
              <a:rPr lang="en-GB" dirty="0" smtClean="0"/>
              <a:t>minimization</a:t>
            </a:r>
            <a:endParaRPr lang="en-US" dirty="0"/>
          </a:p>
        </p:txBody>
      </p:sp>
      <p:sp>
        <p:nvSpPr>
          <p:cNvPr id="3" name="Content Placeholder 2"/>
          <p:cNvSpPr>
            <a:spLocks noGrp="1"/>
          </p:cNvSpPr>
          <p:nvPr>
            <p:ph idx="1"/>
          </p:nvPr>
        </p:nvSpPr>
        <p:spPr/>
        <p:txBody>
          <a:bodyPr>
            <a:normAutofit/>
          </a:bodyPr>
          <a:lstStyle/>
          <a:p>
            <a:r>
              <a:rPr lang="en-US" sz="2800" dirty="0" smtClean="0"/>
              <a:t>Anonymous smart cards are not enough:</a:t>
            </a:r>
          </a:p>
          <a:p>
            <a:pPr lvl="1"/>
            <a:r>
              <a:rPr lang="en-US" sz="2400" dirty="0" smtClean="0"/>
              <a:t>Origin-destination pairs can reveal identity</a:t>
            </a:r>
          </a:p>
          <a:p>
            <a:r>
              <a:rPr lang="en-US" sz="2800" dirty="0" smtClean="0"/>
              <a:t>Goal: Store as little information as possible!</a:t>
            </a:r>
          </a:p>
          <a:p>
            <a:r>
              <a:rPr lang="en-US" sz="2800" dirty="0" smtClean="0"/>
              <a:t>Card ID allows tracking -&gt; do not store</a:t>
            </a:r>
          </a:p>
          <a:p>
            <a:r>
              <a:rPr lang="en-US" sz="2800" dirty="0" smtClean="0"/>
              <a:t>Store public transport zone instead of exact stop</a:t>
            </a:r>
          </a:p>
          <a:p>
            <a:r>
              <a:rPr lang="en-US" sz="2800" dirty="0" smtClean="0"/>
              <a:t>Do dynamic pricing off-line</a:t>
            </a:r>
          </a:p>
          <a:p>
            <a:r>
              <a:rPr lang="en-US" sz="2800" dirty="0" smtClean="0"/>
              <a:t>Count users getting on/off for schedule optimization</a:t>
            </a:r>
            <a:endParaRPr lang="en-US" sz="2800" dirty="0"/>
          </a:p>
        </p:txBody>
      </p:sp>
      <p:sp>
        <p:nvSpPr>
          <p:cNvPr id="4" name="TextBox 3"/>
          <p:cNvSpPr txBox="1"/>
          <p:nvPr/>
        </p:nvSpPr>
        <p:spPr>
          <a:xfrm>
            <a:off x="0" y="6611779"/>
            <a:ext cx="7335812" cy="246221"/>
          </a:xfrm>
          <a:prstGeom prst="rect">
            <a:avLst/>
          </a:prstGeom>
          <a:noFill/>
        </p:spPr>
        <p:txBody>
          <a:bodyPr wrap="none" rtlCol="0">
            <a:spAutoFit/>
          </a:bodyPr>
          <a:lstStyle/>
          <a:p>
            <a:r>
              <a:rPr lang="en-US" sz="1000" dirty="0" smtClean="0"/>
              <a:t>[1] P</a:t>
            </a:r>
            <a:r>
              <a:rPr lang="en-US" sz="1000" dirty="0"/>
              <a:t>. </a:t>
            </a:r>
            <a:r>
              <a:rPr lang="en-US" sz="1000" dirty="0" err="1"/>
              <a:t>Golle</a:t>
            </a:r>
            <a:r>
              <a:rPr lang="en-US" sz="1000" dirty="0"/>
              <a:t> and K. Partridge, “On the Anonymity of Home/Work Location Pairs,” in </a:t>
            </a:r>
            <a:r>
              <a:rPr lang="en-US" sz="1000" i="1" dirty="0"/>
              <a:t>Proc. Pervasive </a:t>
            </a:r>
            <a:r>
              <a:rPr lang="en-US" sz="1000" i="1" dirty="0" smtClean="0"/>
              <a:t>Computing</a:t>
            </a:r>
            <a:r>
              <a:rPr lang="en-US" sz="1000" dirty="0"/>
              <a:t>. Springer, 2009, pp. 390–397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76</a:t>
            </a:fld>
            <a:endParaRPr lang="en-US" dirty="0"/>
          </a:p>
        </p:txBody>
      </p:sp>
    </p:spTree>
    <p:extLst>
      <p:ext uri="{BB962C8B-B14F-4D97-AF65-F5344CB8AC3E}">
        <p14:creationId xmlns:p14="http://schemas.microsoft.com/office/powerpoint/2010/main" xmlns="" val="34881993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State of the </a:t>
            </a:r>
            <a:r>
              <a:rPr lang="en-GB" dirty="0" smtClean="0"/>
              <a:t>art</a:t>
            </a:r>
            <a:endParaRPr lang="en-US" dirty="0"/>
          </a:p>
        </p:txBody>
      </p:sp>
      <p:sp>
        <p:nvSpPr>
          <p:cNvPr id="6" name="TextBox 5"/>
          <p:cNvSpPr txBox="1"/>
          <p:nvPr/>
        </p:nvSpPr>
        <p:spPr>
          <a:xfrm>
            <a:off x="12700" y="6296065"/>
            <a:ext cx="8247380" cy="553998"/>
          </a:xfrm>
          <a:prstGeom prst="rect">
            <a:avLst/>
          </a:prstGeom>
          <a:noFill/>
        </p:spPr>
        <p:txBody>
          <a:bodyPr wrap="square" rtlCol="0">
            <a:spAutoFit/>
          </a:bodyPr>
          <a:lstStyle/>
          <a:p>
            <a:r>
              <a:rPr lang="en-US" sz="1000" dirty="0" smtClean="0"/>
              <a:t>Top: </a:t>
            </a:r>
            <a:r>
              <a:rPr lang="en-US" sz="1000" dirty="0" smtClean="0">
                <a:hlinkClick r:id="rId2"/>
              </a:rPr>
              <a:t>Image</a:t>
            </a:r>
            <a:r>
              <a:rPr lang="en-US" sz="1000" dirty="0" smtClean="0"/>
              <a:t> by </a:t>
            </a:r>
            <a:r>
              <a:rPr lang="en-US" sz="1000" dirty="0" smtClean="0">
                <a:hlinkClick r:id="rId3"/>
              </a:rPr>
              <a:t>Cheon Fong Liew</a:t>
            </a:r>
            <a:r>
              <a:rPr lang="en-US" sz="1000" dirty="0" smtClean="0"/>
              <a:t> licensed under </a:t>
            </a:r>
            <a:r>
              <a:rPr lang="en-US" sz="1000" dirty="0" smtClean="0">
                <a:hlinkClick r:id="rId4"/>
              </a:rPr>
              <a:t>CC BY-SA 2.0</a:t>
            </a:r>
            <a:endParaRPr lang="en-US" sz="1000" dirty="0" smtClean="0"/>
          </a:p>
          <a:p>
            <a:r>
              <a:rPr lang="en-US" sz="1000" dirty="0" smtClean="0"/>
              <a:t>Middle: </a:t>
            </a:r>
            <a:r>
              <a:rPr lang="en-US" sz="1000" dirty="0" smtClean="0">
                <a:hlinkClick r:id="rId5"/>
              </a:rPr>
              <a:t>Illustration </a:t>
            </a:r>
            <a:r>
              <a:rPr lang="en-US" sz="1000" dirty="0" smtClean="0"/>
              <a:t>by </a:t>
            </a:r>
            <a:r>
              <a:rPr lang="en-US" sz="1000" dirty="0" smtClean="0">
                <a:hlinkClick r:id="rId6"/>
              </a:rPr>
              <a:t>Kerina yin</a:t>
            </a:r>
            <a:r>
              <a:rPr lang="en-US" sz="1000" dirty="0" smtClean="0"/>
              <a:t> licensed under </a:t>
            </a:r>
            <a:r>
              <a:rPr lang="en-US" sz="1000" dirty="0" smtClean="0">
                <a:hlinkClick r:id="rId7"/>
              </a:rPr>
              <a:t>CC0 public domain</a:t>
            </a:r>
            <a:endParaRPr lang="en-US" sz="1000" dirty="0" smtClean="0"/>
          </a:p>
          <a:p>
            <a:r>
              <a:rPr lang="en-US" sz="1000" dirty="0" smtClean="0"/>
              <a:t>Bottom </a:t>
            </a:r>
            <a:r>
              <a:rPr lang="en-US" sz="1000" dirty="0"/>
              <a:t>left: </a:t>
            </a:r>
            <a:r>
              <a:rPr lang="en-US" sz="1000" dirty="0">
                <a:hlinkClick r:id="rId8"/>
              </a:rPr>
              <a:t>Image</a:t>
            </a:r>
            <a:r>
              <a:rPr lang="en-US" sz="1000" dirty="0"/>
              <a:t> by </a:t>
            </a:r>
            <a:r>
              <a:rPr lang="en-US" sz="1000" dirty="0" err="1"/>
              <a:t>ManHamTUNG</a:t>
            </a:r>
            <a:r>
              <a:rPr lang="en-US" sz="1000" dirty="0"/>
              <a:t> licensed under </a:t>
            </a:r>
            <a:r>
              <a:rPr lang="en-US" sz="1000" dirty="0">
                <a:hlinkClick r:id="rId9"/>
              </a:rPr>
              <a:t>CC BY-SA </a:t>
            </a:r>
            <a:r>
              <a:rPr lang="en-US" sz="1000" dirty="0" smtClean="0">
                <a:hlinkClick r:id="rId9"/>
              </a:rPr>
              <a:t>2.5</a:t>
            </a:r>
            <a:r>
              <a:rPr lang="en-US" sz="1000" dirty="0" smtClean="0"/>
              <a:t>, Bottom right: </a:t>
            </a:r>
            <a:r>
              <a:rPr lang="en-US" sz="1000" dirty="0" smtClean="0">
                <a:hlinkClick r:id="rId10"/>
              </a:rPr>
              <a:t>Image </a:t>
            </a:r>
            <a:r>
              <a:rPr lang="en-US" sz="1000" dirty="0"/>
              <a:t>by </a:t>
            </a:r>
            <a:r>
              <a:rPr lang="en-US" sz="1000" dirty="0">
                <a:hlinkClick r:id="rId11"/>
              </a:rPr>
              <a:t>shankar s.</a:t>
            </a:r>
            <a:r>
              <a:rPr lang="en-US" sz="1000" dirty="0"/>
              <a:t> </a:t>
            </a:r>
            <a:r>
              <a:rPr lang="en-US" sz="1000" dirty="0" smtClean="0"/>
              <a:t>licensed under </a:t>
            </a:r>
            <a:r>
              <a:rPr lang="en-US" sz="1000" dirty="0" smtClean="0">
                <a:hlinkClick r:id="rId12"/>
              </a:rPr>
              <a:t>CC BY 2.0</a:t>
            </a:r>
            <a:r>
              <a:rPr lang="en-US" sz="1000" dirty="0" smtClean="0"/>
              <a:t>, </a:t>
            </a:r>
            <a:endParaRPr lang="en-US" sz="1000" dirty="0"/>
          </a:p>
        </p:txBody>
      </p:sp>
      <p:pic>
        <p:nvPicPr>
          <p:cNvPr id="9" name="Picture 8"/>
          <p:cNvPicPr>
            <a:picLocks noChangeAspect="1"/>
          </p:cNvPicPr>
          <p:nvPr/>
        </p:nvPicPr>
        <p:blipFill rotWithShape="1">
          <a:blip r:embed="rId13"/>
          <a:srcRect l="40696" t="30054" b="18843"/>
          <a:stretch/>
        </p:blipFill>
        <p:spPr>
          <a:xfrm>
            <a:off x="2863823" y="4601670"/>
            <a:ext cx="2307951" cy="1620171"/>
          </a:xfrm>
          <a:prstGeom prst="rect">
            <a:avLst/>
          </a:prstGeom>
        </p:spPr>
      </p:pic>
      <p:sp>
        <p:nvSpPr>
          <p:cNvPr id="12" name="Content Placeholder 11"/>
          <p:cNvSpPr>
            <a:spLocks noGrp="1"/>
          </p:cNvSpPr>
          <p:nvPr>
            <p:ph idx="1"/>
          </p:nvPr>
        </p:nvSpPr>
        <p:spPr>
          <a:xfrm>
            <a:off x="457200" y="1600200"/>
            <a:ext cx="4904880" cy="4525963"/>
          </a:xfrm>
        </p:spPr>
        <p:txBody>
          <a:bodyPr>
            <a:normAutofit/>
          </a:bodyPr>
          <a:lstStyle/>
          <a:p>
            <a:r>
              <a:rPr lang="en-US" sz="2800" dirty="0" smtClean="0"/>
              <a:t>Malaysia: </a:t>
            </a:r>
            <a:r>
              <a:rPr lang="en-US" sz="2800" dirty="0" err="1" smtClean="0"/>
              <a:t>MyKad</a:t>
            </a:r>
            <a:endParaRPr lang="en-US" sz="2800" dirty="0" smtClean="0"/>
          </a:p>
          <a:p>
            <a:pPr lvl="1"/>
            <a:r>
              <a:rPr lang="en-US" sz="2400" dirty="0" smtClean="0"/>
              <a:t>Card ID leaks date/place of birth and gender</a:t>
            </a:r>
          </a:p>
          <a:p>
            <a:r>
              <a:rPr lang="en-US" sz="2800" dirty="0" smtClean="0"/>
              <a:t>Hong Kong: Octopus</a:t>
            </a:r>
          </a:p>
          <a:p>
            <a:pPr lvl="1"/>
            <a:r>
              <a:rPr lang="en-US" sz="2400" dirty="0" smtClean="0"/>
              <a:t>2 million records sold for marketing in 2010, compliant with T&amp;Cs</a:t>
            </a:r>
            <a:endParaRPr lang="en-US" sz="2400"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77</a:t>
            </a:fld>
            <a:endParaRPr lang="en-US" dirty="0"/>
          </a:p>
        </p:txBody>
      </p:sp>
      <p:pic>
        <p:nvPicPr>
          <p:cNvPr id="7" name="Picture 6" descr="7975881293_085a0aed9b_k.jpg"/>
          <p:cNvPicPr>
            <a:picLocks noChangeAspect="1"/>
          </p:cNvPicPr>
          <p:nvPr/>
        </p:nvPicPr>
        <p:blipFill rotWithShape="1">
          <a:blip r:embed="rId14">
            <a:extLst>
              <a:ext uri="{28A0092B-C50C-407E-A947-70E740481C1C}">
                <a14:useLocalDpi xmlns:a14="http://schemas.microsoft.com/office/drawing/2010/main" xmlns="" val="0"/>
              </a:ext>
            </a:extLst>
          </a:blip>
          <a:srcRect l="8056" t="20671" r="3658" b="14074"/>
          <a:stretch/>
        </p:blipFill>
        <p:spPr>
          <a:xfrm>
            <a:off x="5362080" y="4554281"/>
            <a:ext cx="3711595" cy="2057498"/>
          </a:xfrm>
          <a:prstGeom prst="rect">
            <a:avLst/>
          </a:prstGeom>
        </p:spPr>
      </p:pic>
      <p:pic>
        <p:nvPicPr>
          <p:cNvPr id="10" name="Picture 9" descr="9670770580_e808916505_o.jpg"/>
          <p:cNvPicPr>
            <a:picLocks noChangeAspect="1"/>
          </p:cNvPicPr>
          <p:nvPr/>
        </p:nvPicPr>
        <p:blipFill>
          <a:blip r:embed="rId15">
            <a:extLst>
              <a:ext uri="{28A0092B-C50C-407E-A947-70E740481C1C}">
                <a14:useLocalDpi xmlns:a14="http://schemas.microsoft.com/office/drawing/2010/main" xmlns="" val="0"/>
              </a:ext>
            </a:extLst>
          </a:blip>
          <a:stretch>
            <a:fillRect/>
          </a:stretch>
        </p:blipFill>
        <p:spPr>
          <a:xfrm>
            <a:off x="6629400" y="973878"/>
            <a:ext cx="2298700" cy="2298700"/>
          </a:xfrm>
          <a:prstGeom prst="rect">
            <a:avLst/>
          </a:prstGeom>
        </p:spPr>
      </p:pic>
      <p:pic>
        <p:nvPicPr>
          <p:cNvPr id="11" name="Picture 10"/>
          <p:cNvPicPr>
            <a:picLocks noChangeAspect="1"/>
          </p:cNvPicPr>
          <p:nvPr/>
        </p:nvPicPr>
        <p:blipFill>
          <a:blip r:embed="rId16"/>
          <a:stretch>
            <a:fillRect/>
          </a:stretch>
        </p:blipFill>
        <p:spPr>
          <a:xfrm>
            <a:off x="5689919" y="3454400"/>
            <a:ext cx="3238181" cy="815128"/>
          </a:xfrm>
          <a:prstGeom prst="rect">
            <a:avLst/>
          </a:prstGeom>
        </p:spPr>
      </p:pic>
    </p:spTree>
    <p:extLst>
      <p:ext uri="{BB962C8B-B14F-4D97-AF65-F5344CB8AC3E}">
        <p14:creationId xmlns:p14="http://schemas.microsoft.com/office/powerpoint/2010/main" xmlns="" val="68070351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Sensor </a:t>
            </a:r>
            <a:r>
              <a:rPr lang="en-GB" dirty="0" smtClean="0"/>
              <a:t>Networks</a:t>
            </a:r>
            <a:endParaRPr lang="en-US" dirty="0"/>
          </a:p>
        </p:txBody>
      </p:sp>
      <p:sp>
        <p:nvSpPr>
          <p:cNvPr id="4" name="Text Placeholder 3"/>
          <p:cNvSpPr>
            <a:spLocks noGrp="1"/>
          </p:cNvSpPr>
          <p:nvPr>
            <p:ph type="body" idx="1"/>
          </p:nvPr>
        </p:nvSpPr>
        <p:spPr/>
        <p:txBody>
          <a:bodyPr/>
          <a:lstStyle/>
          <a:p>
            <a:endParaRPr lang="en-US"/>
          </a:p>
        </p:txBody>
      </p:sp>
      <p:sp>
        <p:nvSpPr>
          <p:cNvPr id="5" name="TextBox 4"/>
          <p:cNvSpPr txBox="1"/>
          <p:nvPr/>
        </p:nvSpPr>
        <p:spPr>
          <a:xfrm>
            <a:off x="6240641" y="6611779"/>
            <a:ext cx="2903359" cy="246221"/>
          </a:xfrm>
          <a:prstGeom prst="rect">
            <a:avLst/>
          </a:prstGeom>
          <a:noFill/>
        </p:spPr>
        <p:txBody>
          <a:bodyPr wrap="none" rtlCol="0">
            <a:spAutoFit/>
          </a:bodyPr>
          <a:lstStyle/>
          <a:p>
            <a:r>
              <a:rPr lang="en-US" sz="1000" dirty="0" smtClean="0">
                <a:hlinkClick r:id="rId2"/>
              </a:rPr>
              <a:t>Image</a:t>
            </a:r>
            <a:r>
              <a:rPr lang="en-US" sz="1000" dirty="0" smtClean="0"/>
              <a:t> by </a:t>
            </a:r>
            <a:r>
              <a:rPr lang="en-US" sz="1000" dirty="0" smtClean="0">
                <a:hlinkClick r:id="rId3"/>
              </a:rPr>
              <a:t>wifimaps.com</a:t>
            </a:r>
            <a:r>
              <a:rPr lang="en-US" sz="1000" dirty="0" smtClean="0"/>
              <a:t> licensed under </a:t>
            </a:r>
            <a:r>
              <a:rPr lang="en-US" sz="1000" dirty="0" smtClean="0">
                <a:hlinkClick r:id="rId4"/>
              </a:rPr>
              <a:t>CC BY-SA 3.0</a:t>
            </a:r>
            <a:endParaRPr lang="en-US" sz="1000" dirty="0"/>
          </a:p>
        </p:txBody>
      </p:sp>
      <p:pic>
        <p:nvPicPr>
          <p:cNvPr id="6" name="Picture 5"/>
          <p:cNvPicPr>
            <a:picLocks noChangeAspect="1"/>
          </p:cNvPicPr>
          <p:nvPr/>
        </p:nvPicPr>
        <p:blipFill rotWithShape="1">
          <a:blip r:embed="rId5"/>
          <a:srcRect l="6918" t="25566" b="35741"/>
          <a:stretch/>
        </p:blipFill>
        <p:spPr>
          <a:xfrm>
            <a:off x="0" y="0"/>
            <a:ext cx="9166398" cy="5080511"/>
          </a:xfrm>
          <a:prstGeom prst="rect">
            <a:avLst/>
          </a:prstGeom>
        </p:spPr>
      </p:pic>
    </p:spTree>
    <p:extLst>
      <p:ext uri="{BB962C8B-B14F-4D97-AF65-F5344CB8AC3E}">
        <p14:creationId xmlns:p14="http://schemas.microsoft.com/office/powerpoint/2010/main" xmlns="" val="101360544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Sensor Networks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101344090"/>
              </p:ext>
            </p:extLst>
          </p:nvPr>
        </p:nvGraphicFramePr>
        <p:xfrm>
          <a:off x="457200" y="1600200"/>
          <a:ext cx="8229600" cy="164592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Involved parties</a:t>
                      </a:r>
                    </a:p>
                    <a:p>
                      <a:r>
                        <a:rPr lang="en-US" sz="2400" dirty="0" smtClean="0"/>
                        <a:t>Third parties</a:t>
                      </a:r>
                      <a:endParaRPr lang="en-US" sz="2400" b="1" dirty="0"/>
                    </a:p>
                  </a:txBody>
                  <a:tcPr/>
                </a:tc>
                <a:tc>
                  <a:txBody>
                    <a:bodyPr/>
                    <a:lstStyle/>
                    <a:p>
                      <a:r>
                        <a:rPr lang="en-US" sz="2400" dirty="0" smtClean="0"/>
                        <a:t>Repurposed data</a:t>
                      </a:r>
                    </a:p>
                    <a:p>
                      <a:r>
                        <a:rPr lang="en-US" sz="2400" dirty="0" smtClean="0"/>
                        <a:t>Observable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3211604732"/>
              </p:ext>
            </p:extLst>
          </p:nvPr>
        </p:nvGraphicFramePr>
        <p:xfrm>
          <a:off x="457200" y="3655841"/>
          <a:ext cx="8229600" cy="274320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Location</a:t>
                      </a:r>
                    </a:p>
                    <a:p>
                      <a:pPr marL="342900" indent="-342900">
                        <a:buFont typeface="Arial"/>
                        <a:buChar char="•"/>
                      </a:pPr>
                      <a:r>
                        <a:rPr lang="en-US" sz="2400" b="0" dirty="0" smtClean="0"/>
                        <a:t>Participatory sensing</a:t>
                      </a:r>
                    </a:p>
                    <a:p>
                      <a:r>
                        <a:rPr lang="en-US" sz="2400" b="1" dirty="0" smtClean="0"/>
                        <a:t>Media</a:t>
                      </a:r>
                    </a:p>
                    <a:p>
                      <a:pPr marL="342900" indent="-342900">
                        <a:buFont typeface="Arial"/>
                        <a:buChar char="•"/>
                      </a:pPr>
                      <a:r>
                        <a:rPr lang="en-US" sz="2400" b="0" dirty="0" smtClean="0"/>
                        <a:t>CCTV</a:t>
                      </a:r>
                      <a:endParaRPr lang="en-US" sz="2400" b="0" dirty="0"/>
                    </a:p>
                  </a:txBody>
                  <a:tcPr/>
                </a:tc>
                <a:tc>
                  <a:txBody>
                    <a:bodyPr/>
                    <a:lstStyle/>
                    <a:p>
                      <a:pPr marL="285750" indent="-285750">
                        <a:buFont typeface="Arial"/>
                        <a:buChar char="•"/>
                      </a:pPr>
                      <a:r>
                        <a:rPr lang="en-US" sz="2400" dirty="0" smtClean="0"/>
                        <a:t>Data</a:t>
                      </a:r>
                      <a:r>
                        <a:rPr lang="en-US" sz="2400" baseline="0" dirty="0" smtClean="0"/>
                        <a:t> Minimization</a:t>
                      </a:r>
                    </a:p>
                    <a:p>
                      <a:pPr marL="285750" indent="-285750">
                        <a:buFont typeface="Arial"/>
                        <a:buChar char="•"/>
                      </a:pPr>
                      <a:r>
                        <a:rPr lang="en-US" sz="2400" dirty="0" smtClean="0"/>
                        <a:t>Obfuscation</a:t>
                      </a:r>
                    </a:p>
                    <a:p>
                      <a:pPr marL="285750" indent="-285750">
                        <a:buFont typeface="Arial"/>
                        <a:buChar char="•"/>
                      </a:pPr>
                      <a:r>
                        <a:rPr lang="en-US" sz="2400" dirty="0" smtClean="0"/>
                        <a:t>Anonymization</a:t>
                      </a:r>
                    </a:p>
                    <a:p>
                      <a:pPr marL="285750" indent="-285750">
                        <a:buFont typeface="Arial"/>
                        <a:buChar char="•"/>
                      </a:pPr>
                      <a:r>
                        <a:rPr lang="en-US" sz="2400" dirty="0" smtClean="0"/>
                        <a:t>Aggregation</a:t>
                      </a:r>
                    </a:p>
                    <a:p>
                      <a:pPr marL="285750" indent="-285750">
                        <a:buFont typeface="Arial"/>
                        <a:buChar char="•"/>
                      </a:pPr>
                      <a:r>
                        <a:rPr lang="en-US" sz="2400" dirty="0" smtClean="0"/>
                        <a:t>Encryption</a:t>
                      </a:r>
                    </a:p>
                    <a:p>
                      <a:pPr marL="285750" indent="-285750">
                        <a:buFont typeface="Arial"/>
                        <a:buChar char="•"/>
                      </a:pPr>
                      <a:r>
                        <a:rPr lang="en-US" sz="2400" dirty="0" smtClean="0"/>
                        <a:t>Separation of Knowledge</a:t>
                      </a:r>
                      <a:endParaRPr lang="en-US" sz="2400" dirty="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79</a:t>
            </a:fld>
            <a:endParaRPr lang="en-US" dirty="0"/>
          </a:p>
        </p:txBody>
      </p:sp>
    </p:spTree>
    <p:extLst>
      <p:ext uri="{BB962C8B-B14F-4D97-AF65-F5344CB8AC3E}">
        <p14:creationId xmlns:p14="http://schemas.microsoft.com/office/powerpoint/2010/main" xmlns="" val="1463693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Smart Mobility</a:t>
            </a:r>
            <a:endParaRPr lang="en-GB" dirty="0"/>
          </a:p>
        </p:txBody>
      </p:sp>
      <p:sp>
        <p:nvSpPr>
          <p:cNvPr id="7"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Making private and public transport more</a:t>
            </a:r>
          </a:p>
          <a:p>
            <a:pPr lvl="1"/>
            <a:r>
              <a:rPr lang="en-US" dirty="0"/>
              <a:t>E</a:t>
            </a:r>
            <a:r>
              <a:rPr lang="en-US" dirty="0" smtClean="0"/>
              <a:t>fficient</a:t>
            </a:r>
          </a:p>
          <a:p>
            <a:pPr lvl="2"/>
            <a:r>
              <a:rPr lang="en-US" dirty="0" smtClean="0"/>
              <a:t>Shorter travel times</a:t>
            </a:r>
          </a:p>
          <a:p>
            <a:pPr lvl="2"/>
            <a:r>
              <a:rPr lang="en-US" dirty="0" smtClean="0"/>
              <a:t>Higher coverage</a:t>
            </a:r>
          </a:p>
          <a:p>
            <a:pPr lvl="1"/>
            <a:r>
              <a:rPr lang="en-US" dirty="0" smtClean="0"/>
              <a:t>Safe</a:t>
            </a:r>
          </a:p>
          <a:p>
            <a:pPr lvl="2"/>
            <a:r>
              <a:rPr lang="en-US" dirty="0" smtClean="0"/>
              <a:t>Fewer accidents</a:t>
            </a:r>
          </a:p>
          <a:p>
            <a:pPr lvl="1"/>
            <a:r>
              <a:rPr lang="en-US" dirty="0" smtClean="0"/>
              <a:t>Convenient</a:t>
            </a:r>
          </a:p>
          <a:p>
            <a:pPr lvl="2"/>
            <a:r>
              <a:rPr lang="en-US" dirty="0" smtClean="0"/>
              <a:t>Easy payment</a:t>
            </a:r>
          </a:p>
          <a:p>
            <a:pPr lvl="1"/>
            <a:r>
              <a:rPr lang="en-US" dirty="0"/>
              <a:t>E</a:t>
            </a:r>
            <a:r>
              <a:rPr lang="en-US" dirty="0" smtClean="0"/>
              <a:t>nvironment-friendly</a:t>
            </a:r>
          </a:p>
          <a:p>
            <a:pPr lvl="2"/>
            <a:r>
              <a:rPr lang="en-US" dirty="0" smtClean="0"/>
              <a:t>Reduced CO</a:t>
            </a:r>
            <a:r>
              <a:rPr lang="en-US" baseline="-25000" dirty="0" smtClean="0"/>
              <a:t>2</a:t>
            </a:r>
            <a:r>
              <a:rPr lang="en-US" dirty="0" smtClean="0"/>
              <a:t> emissions</a:t>
            </a:r>
            <a:endParaRPr lang="en-US"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8</a:t>
            </a:fld>
            <a:endParaRPr lang="en-US" dirty="0"/>
          </a:p>
        </p:txBody>
      </p:sp>
    </p:spTree>
    <p:extLst>
      <p:ext uri="{BB962C8B-B14F-4D97-AF65-F5344CB8AC3E}">
        <p14:creationId xmlns:p14="http://schemas.microsoft.com/office/powerpoint/2010/main" xmlns="" val="67315358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Data </a:t>
            </a:r>
            <a:r>
              <a:rPr lang="en-GB" dirty="0" smtClean="0"/>
              <a:t>minimization</a:t>
            </a:r>
            <a:endParaRPr lang="en-US" dirty="0"/>
          </a:p>
        </p:txBody>
      </p:sp>
      <p:sp>
        <p:nvSpPr>
          <p:cNvPr id="3" name="Content Placeholder 2"/>
          <p:cNvSpPr>
            <a:spLocks noGrp="1"/>
          </p:cNvSpPr>
          <p:nvPr>
            <p:ph idx="1"/>
          </p:nvPr>
        </p:nvSpPr>
        <p:spPr/>
        <p:txBody>
          <a:bodyPr/>
          <a:lstStyle/>
          <a:p>
            <a:r>
              <a:rPr lang="en-US" dirty="0" smtClean="0"/>
              <a:t>General  guidelines</a:t>
            </a:r>
          </a:p>
          <a:p>
            <a:pPr lvl="1"/>
            <a:r>
              <a:rPr lang="en-US" dirty="0" smtClean="0"/>
              <a:t>Isolate Sensors from other systems</a:t>
            </a:r>
          </a:p>
          <a:p>
            <a:pPr lvl="2"/>
            <a:r>
              <a:rPr lang="en-US" dirty="0" smtClean="0"/>
              <a:t>To avoid combination</a:t>
            </a:r>
          </a:p>
          <a:p>
            <a:pPr lvl="2"/>
            <a:r>
              <a:rPr lang="en-US" dirty="0" smtClean="0"/>
              <a:t>And correlation</a:t>
            </a:r>
          </a:p>
          <a:p>
            <a:pPr lvl="1"/>
            <a:r>
              <a:rPr lang="en-US" dirty="0" smtClean="0"/>
              <a:t>Privacy-aware sensor placement</a:t>
            </a:r>
          </a:p>
          <a:p>
            <a:pPr lvl="1"/>
            <a:r>
              <a:rPr lang="en-US" dirty="0" smtClean="0"/>
              <a:t>Do not store personal data</a:t>
            </a:r>
          </a:p>
          <a:p>
            <a:pPr lvl="1"/>
            <a:r>
              <a:rPr lang="en-US" dirty="0" smtClean="0"/>
              <a:t>Use </a:t>
            </a:r>
            <a:r>
              <a:rPr lang="en-US" b="1" dirty="0" smtClean="0"/>
              <a:t>feature extraction</a:t>
            </a:r>
          </a:p>
          <a:p>
            <a:pPr lvl="2"/>
            <a:r>
              <a:rPr lang="en-US" dirty="0" smtClean="0"/>
              <a:t>Storing only features instead of raw data</a:t>
            </a:r>
          </a:p>
        </p:txBody>
      </p:sp>
      <p:sp>
        <p:nvSpPr>
          <p:cNvPr id="5" name="TextBox 3"/>
          <p:cNvSpPr txBox="1"/>
          <p:nvPr/>
        </p:nvSpPr>
        <p:spPr>
          <a:xfrm>
            <a:off x="0" y="6304002"/>
            <a:ext cx="9144000" cy="553998"/>
          </a:xfrm>
          <a:prstGeom prst="rect">
            <a:avLst/>
          </a:prstGeom>
          <a:noFill/>
        </p:spPr>
        <p:txBody>
          <a:bodyPr wrap="square" rtlCol="0">
            <a:spAutoFit/>
          </a:bodyPr>
          <a:lstStyle/>
          <a:p>
            <a:r>
              <a:rPr lang="en-US" sz="1000" dirty="0" smtClean="0"/>
              <a:t>[1] </a:t>
            </a:r>
            <a:r>
              <a:rPr lang="en-US" sz="1000" dirty="0" err="1" smtClean="0"/>
              <a:t>Ståhlbröst</a:t>
            </a:r>
            <a:r>
              <a:rPr lang="en-US" sz="1000" dirty="0"/>
              <a:t>, A. </a:t>
            </a:r>
            <a:r>
              <a:rPr lang="en-US" sz="1000" dirty="0" err="1"/>
              <a:t>Padyab</a:t>
            </a:r>
            <a:r>
              <a:rPr lang="en-US" sz="1000" dirty="0"/>
              <a:t>, A. </a:t>
            </a:r>
            <a:r>
              <a:rPr lang="en-US" sz="1000" dirty="0" err="1"/>
              <a:t>Sällström</a:t>
            </a:r>
            <a:r>
              <a:rPr lang="en-US" sz="1000" dirty="0"/>
              <a:t>, and D. </a:t>
            </a:r>
            <a:r>
              <a:rPr lang="en-US" sz="1000" dirty="0" err="1"/>
              <a:t>Hollosi</a:t>
            </a:r>
            <a:r>
              <a:rPr lang="en-US" sz="1000" dirty="0" smtClean="0"/>
              <a:t>, “</a:t>
            </a:r>
            <a:r>
              <a:rPr lang="en-US" sz="1000" dirty="0"/>
              <a:t>Design of Smart City Systems From a Privacy </a:t>
            </a:r>
            <a:r>
              <a:rPr lang="en-US" sz="1000" dirty="0" smtClean="0"/>
              <a:t>Perspective</a:t>
            </a:r>
            <a:r>
              <a:rPr lang="en-US" sz="1000" dirty="0"/>
              <a:t>,” IADIS Intl. </a:t>
            </a:r>
            <a:r>
              <a:rPr lang="en-US" sz="1000" dirty="0" err="1"/>
              <a:t>Jnl</a:t>
            </a:r>
            <a:r>
              <a:rPr lang="en-US" sz="1000" dirty="0"/>
              <a:t>. on WWW/Internet, vol. 13, no. </a:t>
            </a:r>
            <a:r>
              <a:rPr lang="en-US" sz="1000" dirty="0" smtClean="0"/>
              <a:t>1, 2015</a:t>
            </a:r>
          </a:p>
          <a:p>
            <a:r>
              <a:rPr lang="en-US" sz="1000" dirty="0" smtClean="0"/>
              <a:t>[2] J</a:t>
            </a:r>
            <a:r>
              <a:rPr lang="en-US" sz="1000" dirty="0"/>
              <a:t>. </a:t>
            </a:r>
            <a:r>
              <a:rPr lang="en-US" sz="1000" dirty="0" err="1"/>
              <a:t>Troncoso-Pastoriza</a:t>
            </a:r>
            <a:r>
              <a:rPr lang="en-US" sz="1000" dirty="0"/>
              <a:t>, D. Gonzalez-Jimenez, and F. </a:t>
            </a:r>
            <a:r>
              <a:rPr lang="en-US" sz="1000" dirty="0" smtClean="0"/>
              <a:t>Perez-Gonzalez</a:t>
            </a:r>
            <a:r>
              <a:rPr lang="en-US" sz="1000" dirty="0"/>
              <a:t>, “Fully Private </a:t>
            </a:r>
            <a:r>
              <a:rPr lang="en-US" sz="1000" dirty="0" err="1"/>
              <a:t>Noninteractive</a:t>
            </a:r>
            <a:r>
              <a:rPr lang="en-US" sz="1000" dirty="0"/>
              <a:t> Face </a:t>
            </a:r>
            <a:r>
              <a:rPr lang="en-US" sz="1000" dirty="0" err="1"/>
              <a:t>Verification</a:t>
            </a:r>
            <a:r>
              <a:rPr lang="en-US" sz="1000" dirty="0" err="1" smtClean="0"/>
              <a:t>,”IEEE</a:t>
            </a:r>
            <a:r>
              <a:rPr lang="en-US" sz="1000" dirty="0" smtClean="0"/>
              <a:t> </a:t>
            </a:r>
            <a:r>
              <a:rPr lang="en-US" sz="1000" dirty="0"/>
              <a:t>Trans. Information Forensics and Security, vol. 8,</a:t>
            </a:r>
          </a:p>
          <a:p>
            <a:r>
              <a:rPr lang="en-US" sz="1000" dirty="0"/>
              <a:t>no. 7, pp. 1101–1114, 2013</a:t>
            </a:r>
          </a:p>
        </p:txBody>
      </p:sp>
      <p:sp>
        <p:nvSpPr>
          <p:cNvPr id="6" name="Slide Number Placeholder 5"/>
          <p:cNvSpPr>
            <a:spLocks noGrp="1"/>
          </p:cNvSpPr>
          <p:nvPr>
            <p:ph type="sldNum" sz="quarter" idx="12"/>
          </p:nvPr>
        </p:nvSpPr>
        <p:spPr/>
        <p:txBody>
          <a:bodyPr/>
          <a:lstStyle/>
          <a:p>
            <a:fld id="{2066355A-084C-D24E-9AD2-7E4FC41EA627}" type="slidenum">
              <a:rPr lang="en-US" smtClean="0"/>
              <a:pPr/>
              <a:t>80</a:t>
            </a:fld>
            <a:endParaRPr lang="en-US" dirty="0"/>
          </a:p>
        </p:txBody>
      </p:sp>
    </p:spTree>
    <p:extLst>
      <p:ext uri="{BB962C8B-B14F-4D97-AF65-F5344CB8AC3E}">
        <p14:creationId xmlns:p14="http://schemas.microsoft.com/office/powerpoint/2010/main" xmlns="" val="249613926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Aggregation</a:t>
            </a:r>
            <a:endParaRPr lang="en-US" dirty="0"/>
          </a:p>
        </p:txBody>
      </p:sp>
      <p:sp>
        <p:nvSpPr>
          <p:cNvPr id="3" name="Content Placeholder 2"/>
          <p:cNvSpPr>
            <a:spLocks noGrp="1"/>
          </p:cNvSpPr>
          <p:nvPr>
            <p:ph idx="1"/>
          </p:nvPr>
        </p:nvSpPr>
        <p:spPr/>
        <p:txBody>
          <a:bodyPr/>
          <a:lstStyle/>
          <a:p>
            <a:r>
              <a:rPr lang="en-US" b="1" dirty="0" smtClean="0"/>
              <a:t>Statistical Aggregation</a:t>
            </a:r>
          </a:p>
          <a:p>
            <a:pPr lvl="1"/>
            <a:r>
              <a:rPr lang="en-US" dirty="0" smtClean="0"/>
              <a:t>Over multiple readings</a:t>
            </a:r>
          </a:p>
          <a:p>
            <a:pPr lvl="1"/>
            <a:r>
              <a:rPr lang="en-US" dirty="0" smtClean="0"/>
              <a:t>Over multiple participants</a:t>
            </a:r>
          </a:p>
          <a:p>
            <a:r>
              <a:rPr lang="en-US" b="1" dirty="0" smtClean="0"/>
              <a:t>Secret Sharing</a:t>
            </a:r>
          </a:p>
          <a:p>
            <a:pPr lvl="1"/>
            <a:r>
              <a:rPr lang="en-US" dirty="0" smtClean="0"/>
              <a:t>Split secret among participants</a:t>
            </a:r>
          </a:p>
          <a:p>
            <a:r>
              <a:rPr lang="en-US" b="1" dirty="0" smtClean="0"/>
              <a:t>Homomorphic Encryption</a:t>
            </a:r>
          </a:p>
          <a:p>
            <a:pPr lvl="1"/>
            <a:r>
              <a:rPr lang="en-US" dirty="0" smtClean="0"/>
              <a:t>Computations on </a:t>
            </a:r>
            <a:r>
              <a:rPr lang="en-US" dirty="0" err="1" smtClean="0"/>
              <a:t>ciphertext</a:t>
            </a:r>
            <a:endParaRPr lang="en-US" dirty="0" smtClean="0"/>
          </a:p>
          <a:p>
            <a:pPr lvl="1"/>
            <a:r>
              <a:rPr lang="en-US" dirty="0" smtClean="0"/>
              <a:t>Secure combination of services</a:t>
            </a:r>
            <a:endParaRPr lang="en-US" dirty="0"/>
          </a:p>
        </p:txBody>
      </p:sp>
      <p:sp>
        <p:nvSpPr>
          <p:cNvPr id="5" name="TextBox 3"/>
          <p:cNvSpPr txBox="1"/>
          <p:nvPr/>
        </p:nvSpPr>
        <p:spPr>
          <a:xfrm>
            <a:off x="0" y="6304002"/>
            <a:ext cx="9144000" cy="553998"/>
          </a:xfrm>
          <a:prstGeom prst="rect">
            <a:avLst/>
          </a:prstGeom>
          <a:noFill/>
        </p:spPr>
        <p:txBody>
          <a:bodyPr wrap="square" rtlCol="0">
            <a:spAutoFit/>
          </a:bodyPr>
          <a:lstStyle/>
          <a:p>
            <a:r>
              <a:rPr lang="en-US" sz="1000" dirty="0" smtClean="0"/>
              <a:t>[1] C</a:t>
            </a:r>
            <a:r>
              <a:rPr lang="en-US" sz="1000" dirty="0"/>
              <a:t>. </a:t>
            </a:r>
            <a:r>
              <a:rPr lang="en-US" sz="1000" dirty="0" err="1"/>
              <a:t>Castelluccia</a:t>
            </a:r>
            <a:r>
              <a:rPr lang="en-US" sz="1000" dirty="0"/>
              <a:t>, E. </a:t>
            </a:r>
            <a:r>
              <a:rPr lang="en-US" sz="1000" dirty="0" err="1"/>
              <a:t>Mykletun</a:t>
            </a:r>
            <a:r>
              <a:rPr lang="en-US" sz="1000" dirty="0"/>
              <a:t>, and G. </a:t>
            </a:r>
            <a:r>
              <a:rPr lang="en-US" sz="1000" dirty="0" err="1"/>
              <a:t>Tsudik</a:t>
            </a:r>
            <a:r>
              <a:rPr lang="en-US" sz="1000" dirty="0"/>
              <a:t>, “</a:t>
            </a:r>
            <a:r>
              <a:rPr lang="en-US" sz="1000" dirty="0" smtClean="0"/>
              <a:t>Efficient aggregation </a:t>
            </a:r>
            <a:r>
              <a:rPr lang="en-US" sz="1000" dirty="0"/>
              <a:t>of encrypted data in wireless sensor networks</a:t>
            </a:r>
            <a:r>
              <a:rPr lang="en-US" sz="1000" dirty="0" smtClean="0"/>
              <a:t>,” in </a:t>
            </a:r>
            <a:r>
              <a:rPr lang="en-US" sz="1000" dirty="0" err="1"/>
              <a:t>MobiQuitous</a:t>
            </a:r>
            <a:r>
              <a:rPr lang="en-US" sz="1000" dirty="0"/>
              <a:t> </a:t>
            </a:r>
            <a:r>
              <a:rPr lang="en-US" sz="1000" dirty="0" smtClean="0"/>
              <a:t>2005</a:t>
            </a:r>
          </a:p>
          <a:p>
            <a:r>
              <a:rPr lang="en-US" sz="1000" dirty="0" smtClean="0"/>
              <a:t>[2] C</a:t>
            </a:r>
            <a:r>
              <a:rPr lang="en-US" sz="1000" dirty="0"/>
              <a:t>.-Y. Chow, M. F. </a:t>
            </a:r>
            <a:r>
              <a:rPr lang="en-US" sz="1000" dirty="0" err="1"/>
              <a:t>Mokbel</a:t>
            </a:r>
            <a:r>
              <a:rPr lang="en-US" sz="1000" dirty="0"/>
              <a:t>, and T. He, “A </a:t>
            </a:r>
            <a:r>
              <a:rPr lang="en-US" sz="1000" dirty="0" smtClean="0"/>
              <a:t>privacy-preserving </a:t>
            </a:r>
            <a:r>
              <a:rPr lang="en-US" sz="1000" dirty="0"/>
              <a:t>location monitoring system for wireless </a:t>
            </a:r>
            <a:r>
              <a:rPr lang="en-US" sz="1000" dirty="0" smtClean="0"/>
              <a:t>sensor networks</a:t>
            </a:r>
            <a:r>
              <a:rPr lang="en-US" sz="1000" dirty="0"/>
              <a:t>,” IEEE Trans. Mobile Computing, vol. 10, no. </a:t>
            </a:r>
            <a:r>
              <a:rPr lang="en-US" sz="1000" dirty="0" smtClean="0"/>
              <a:t>1</a:t>
            </a:r>
          </a:p>
          <a:p>
            <a:r>
              <a:rPr lang="en-US" sz="1000" dirty="0" smtClean="0"/>
              <a:t>[3] J</a:t>
            </a:r>
            <a:r>
              <a:rPr lang="en-US" sz="1000" dirty="0"/>
              <a:t>. Shi, R. Zhang, Y. Liu, and Y. Zhang, “</a:t>
            </a:r>
            <a:r>
              <a:rPr lang="en-US" sz="1000" dirty="0" err="1"/>
              <a:t>Prisense</a:t>
            </a:r>
            <a:r>
              <a:rPr lang="en-US" sz="1000" dirty="0"/>
              <a:t>: </a:t>
            </a:r>
            <a:r>
              <a:rPr lang="en-US" sz="1000" dirty="0" smtClean="0"/>
              <a:t>privacy-preserving </a:t>
            </a:r>
            <a:r>
              <a:rPr lang="en-US" sz="1000" dirty="0"/>
              <a:t>data aggregation in people-centric urban </a:t>
            </a:r>
            <a:r>
              <a:rPr lang="en-US" sz="1000" dirty="0" smtClean="0"/>
              <a:t>sensing systems</a:t>
            </a:r>
            <a:r>
              <a:rPr lang="en-US" sz="1000" dirty="0"/>
              <a:t>,” in 29th INFOCOM, 2010.</a:t>
            </a:r>
          </a:p>
        </p:txBody>
      </p:sp>
      <p:sp>
        <p:nvSpPr>
          <p:cNvPr id="6" name="Slide Number Placeholder 5"/>
          <p:cNvSpPr>
            <a:spLocks noGrp="1"/>
          </p:cNvSpPr>
          <p:nvPr>
            <p:ph type="sldNum" sz="quarter" idx="12"/>
          </p:nvPr>
        </p:nvSpPr>
        <p:spPr/>
        <p:txBody>
          <a:bodyPr/>
          <a:lstStyle/>
          <a:p>
            <a:fld id="{2066355A-084C-D24E-9AD2-7E4FC41EA627}" type="slidenum">
              <a:rPr lang="en-US" smtClean="0"/>
              <a:pPr/>
              <a:t>81</a:t>
            </a:fld>
            <a:endParaRPr lang="en-US" dirty="0"/>
          </a:p>
        </p:txBody>
      </p:sp>
    </p:spTree>
    <p:extLst>
      <p:ext uri="{BB962C8B-B14F-4D97-AF65-F5344CB8AC3E}">
        <p14:creationId xmlns:p14="http://schemas.microsoft.com/office/powerpoint/2010/main" xmlns="" val="17048287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Aggregation</a:t>
            </a:r>
            <a:endParaRPr lang="en-US" dirty="0"/>
          </a:p>
        </p:txBody>
      </p:sp>
      <p:sp>
        <p:nvSpPr>
          <p:cNvPr id="3" name="Content Placeholder 2"/>
          <p:cNvSpPr>
            <a:spLocks noGrp="1"/>
          </p:cNvSpPr>
          <p:nvPr>
            <p:ph idx="1"/>
          </p:nvPr>
        </p:nvSpPr>
        <p:spPr/>
        <p:txBody>
          <a:bodyPr/>
          <a:lstStyle/>
          <a:p>
            <a:r>
              <a:rPr lang="en-US" dirty="0" smtClean="0"/>
              <a:t>Example: Traffic Counting </a:t>
            </a:r>
            <a:r>
              <a:rPr lang="en-US" baseline="30000" dirty="0" smtClean="0"/>
              <a:t>[1]</a:t>
            </a:r>
          </a:p>
          <a:p>
            <a:pPr lvl="1"/>
            <a:r>
              <a:rPr lang="en-US" dirty="0" smtClean="0"/>
              <a:t>Queries based on intersection with reference grid</a:t>
            </a:r>
          </a:p>
          <a:p>
            <a:pPr lvl="1"/>
            <a:r>
              <a:rPr lang="en-US" dirty="0" smtClean="0"/>
              <a:t>Avoid recounting same vehicles using temporary identifiers</a:t>
            </a:r>
          </a:p>
        </p:txBody>
      </p:sp>
      <p:sp>
        <p:nvSpPr>
          <p:cNvPr id="5" name="TextBox 3"/>
          <p:cNvSpPr txBox="1"/>
          <p:nvPr/>
        </p:nvSpPr>
        <p:spPr>
          <a:xfrm>
            <a:off x="0" y="6552501"/>
            <a:ext cx="9144000" cy="246221"/>
          </a:xfrm>
          <a:prstGeom prst="rect">
            <a:avLst/>
          </a:prstGeom>
          <a:noFill/>
        </p:spPr>
        <p:txBody>
          <a:bodyPr wrap="square" rtlCol="0">
            <a:spAutoFit/>
          </a:bodyPr>
          <a:lstStyle/>
          <a:p>
            <a:pPr algn="r"/>
            <a:r>
              <a:rPr lang="en-US" sz="1000" dirty="0" smtClean="0">
                <a:hlinkClick r:id="rId2"/>
              </a:rPr>
              <a:t>[1]</a:t>
            </a:r>
            <a:r>
              <a:rPr lang="en-US" sz="1000" dirty="0" smtClean="0"/>
              <a:t> H</a:t>
            </a:r>
            <a:r>
              <a:rPr lang="en-US" sz="1000" dirty="0"/>
              <a:t>. </a:t>
            </a:r>
            <a:r>
              <a:rPr lang="en-US" sz="1000" dirty="0" err="1"/>
              <a:t>Xie</a:t>
            </a:r>
            <a:r>
              <a:rPr lang="en-US" sz="1000" dirty="0"/>
              <a:t>, L. </a:t>
            </a:r>
            <a:r>
              <a:rPr lang="en-US" sz="1000" dirty="0" err="1"/>
              <a:t>Kulik</a:t>
            </a:r>
            <a:r>
              <a:rPr lang="en-US" sz="1000" dirty="0"/>
              <a:t>, and E. </a:t>
            </a:r>
            <a:r>
              <a:rPr lang="en-US" sz="1000" dirty="0" err="1"/>
              <a:t>Tanin</a:t>
            </a:r>
            <a:r>
              <a:rPr lang="en-US" sz="1000" dirty="0"/>
              <a:t>, “Privacy-aware traffic </a:t>
            </a:r>
            <a:r>
              <a:rPr lang="en-US" sz="1000" dirty="0" smtClean="0"/>
              <a:t>monitoring</a:t>
            </a:r>
            <a:r>
              <a:rPr lang="en-US" sz="1000" dirty="0"/>
              <a:t>,” IEEE Trans. Intelligent Transportation </a:t>
            </a:r>
            <a:r>
              <a:rPr lang="en-US" sz="1000" dirty="0" smtClean="0"/>
              <a:t>Systems, vol</a:t>
            </a:r>
            <a:r>
              <a:rPr lang="en-US" sz="1000" dirty="0"/>
              <a:t>. 11, no. 1, pp. 61–70, 2010</a:t>
            </a:r>
          </a:p>
        </p:txBody>
      </p:sp>
      <p:pic>
        <p:nvPicPr>
          <p:cNvPr id="6" name="Grafik 5"/>
          <p:cNvPicPr>
            <a:picLocks noChangeAspect="1"/>
          </p:cNvPicPr>
          <p:nvPr/>
        </p:nvPicPr>
        <p:blipFill>
          <a:blip r:embed="rId3"/>
          <a:stretch>
            <a:fillRect/>
          </a:stretch>
        </p:blipFill>
        <p:spPr>
          <a:xfrm>
            <a:off x="2425799" y="3368771"/>
            <a:ext cx="4838940" cy="3173761"/>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82</a:t>
            </a:fld>
            <a:endParaRPr lang="en-US" dirty="0"/>
          </a:p>
        </p:txBody>
      </p:sp>
    </p:spTree>
    <p:extLst>
      <p:ext uri="{BB962C8B-B14F-4D97-AF65-F5344CB8AC3E}">
        <p14:creationId xmlns:p14="http://schemas.microsoft.com/office/powerpoint/2010/main" xmlns="" val="34488499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Location </a:t>
            </a:r>
            <a:r>
              <a:rPr lang="en-GB" dirty="0" smtClean="0"/>
              <a:t>cloaking</a:t>
            </a:r>
            <a:endParaRPr lang="en-US" dirty="0"/>
          </a:p>
        </p:txBody>
      </p:sp>
      <p:sp>
        <p:nvSpPr>
          <p:cNvPr id="3" name="Content Placeholder 2"/>
          <p:cNvSpPr>
            <a:spLocks noGrp="1"/>
          </p:cNvSpPr>
          <p:nvPr>
            <p:ph idx="1"/>
          </p:nvPr>
        </p:nvSpPr>
        <p:spPr/>
        <p:txBody>
          <a:bodyPr/>
          <a:lstStyle/>
          <a:p>
            <a:r>
              <a:rPr lang="en-US" dirty="0" smtClean="0"/>
              <a:t>K-anonymity for </a:t>
            </a:r>
            <a:r>
              <a:rPr lang="en-US" dirty="0" err="1" smtClean="0"/>
              <a:t>spatio</a:t>
            </a:r>
            <a:r>
              <a:rPr lang="en-US" dirty="0" smtClean="0"/>
              <a:t>-temporal data</a:t>
            </a:r>
          </a:p>
          <a:p>
            <a:pPr lvl="1"/>
            <a:r>
              <a:rPr lang="en-US" dirty="0" smtClean="0"/>
              <a:t>Dynamically adjust space/time </a:t>
            </a:r>
          </a:p>
          <a:p>
            <a:pPr lvl="2"/>
            <a:r>
              <a:rPr lang="en-US" dirty="0" smtClean="0"/>
              <a:t>To include at least k individuals</a:t>
            </a:r>
          </a:p>
          <a:p>
            <a:pPr lvl="2"/>
            <a:r>
              <a:rPr lang="en-US" dirty="0" smtClean="0"/>
              <a:t>So that the report could have generated by at least k devices</a:t>
            </a:r>
          </a:p>
          <a:p>
            <a:pPr lvl="1"/>
            <a:r>
              <a:rPr lang="en-US" dirty="0" smtClean="0"/>
              <a:t>Enforce k-anonymity through secret sharing</a:t>
            </a:r>
          </a:p>
          <a:p>
            <a:pPr lvl="1"/>
            <a:endParaRPr lang="en-US" dirty="0"/>
          </a:p>
          <a:p>
            <a:r>
              <a:rPr lang="en-US" dirty="0" smtClean="0"/>
              <a:t>K-anonymity insufficient when</a:t>
            </a:r>
          </a:p>
          <a:p>
            <a:pPr lvl="1"/>
            <a:r>
              <a:rPr lang="en-US" dirty="0" smtClean="0"/>
              <a:t>Reported area is not diverse (solution: </a:t>
            </a:r>
            <a:r>
              <a:rPr lang="en-US" b="1" dirty="0" smtClean="0"/>
              <a:t>L-diversity)</a:t>
            </a:r>
          </a:p>
          <a:p>
            <a:pPr lvl="1"/>
            <a:r>
              <a:rPr lang="en-US" dirty="0" smtClean="0"/>
              <a:t>Correlated with meta data</a:t>
            </a:r>
          </a:p>
          <a:p>
            <a:pPr lvl="1"/>
            <a:r>
              <a:rPr lang="en-US" dirty="0" smtClean="0"/>
              <a:t>Overlapping data sets are published</a:t>
            </a:r>
          </a:p>
        </p:txBody>
      </p:sp>
      <p:sp>
        <p:nvSpPr>
          <p:cNvPr id="4" name="TextBox 3"/>
          <p:cNvSpPr txBox="1"/>
          <p:nvPr/>
        </p:nvSpPr>
        <p:spPr>
          <a:xfrm>
            <a:off x="-50800" y="6308725"/>
            <a:ext cx="9372600" cy="553998"/>
          </a:xfrm>
          <a:prstGeom prst="rect">
            <a:avLst/>
          </a:prstGeom>
          <a:noFill/>
        </p:spPr>
        <p:txBody>
          <a:bodyPr wrap="square" rtlCol="0">
            <a:spAutoFit/>
          </a:bodyPr>
          <a:lstStyle/>
          <a:p>
            <a:r>
              <a:rPr lang="en-US" sz="1000" dirty="0" smtClean="0"/>
              <a:t>[1] M</a:t>
            </a:r>
            <a:r>
              <a:rPr lang="en-US" sz="1000" dirty="0"/>
              <a:t>. </a:t>
            </a:r>
            <a:r>
              <a:rPr lang="en-US" sz="1000" dirty="0" err="1"/>
              <a:t>Gruteser</a:t>
            </a:r>
            <a:r>
              <a:rPr lang="en-US" sz="1000" dirty="0"/>
              <a:t> and D. </a:t>
            </a:r>
            <a:r>
              <a:rPr lang="en-US" sz="1000" dirty="0" err="1"/>
              <a:t>Grunwald</a:t>
            </a:r>
            <a:r>
              <a:rPr lang="en-US" sz="1000" dirty="0"/>
              <a:t>, “Enhancing location </a:t>
            </a:r>
            <a:r>
              <a:rPr lang="en-US" sz="1000" dirty="0" smtClean="0"/>
              <a:t>privacy in </a:t>
            </a:r>
            <a:r>
              <a:rPr lang="en-US" sz="1000" dirty="0"/>
              <a:t>wireless </a:t>
            </a:r>
            <a:r>
              <a:rPr lang="en-US" sz="1000" dirty="0" err="1"/>
              <a:t>lan</a:t>
            </a:r>
            <a:r>
              <a:rPr lang="en-US" sz="1000" dirty="0"/>
              <a:t> through disposable interface identifiers: </a:t>
            </a:r>
            <a:r>
              <a:rPr lang="en-US" sz="1000" dirty="0" smtClean="0"/>
              <a:t>a quantitative </a:t>
            </a:r>
            <a:r>
              <a:rPr lang="en-US" sz="1000" dirty="0"/>
              <a:t>analysis,” Mobile Networks and </a:t>
            </a:r>
            <a:r>
              <a:rPr lang="en-US" sz="1000" dirty="0" smtClean="0"/>
              <a:t>Applications</a:t>
            </a:r>
          </a:p>
          <a:p>
            <a:r>
              <a:rPr lang="en-US" sz="1000" dirty="0" smtClean="0"/>
              <a:t>[2] D</a:t>
            </a:r>
            <a:r>
              <a:rPr lang="en-US" sz="1000" dirty="0"/>
              <a:t>. </a:t>
            </a:r>
            <a:r>
              <a:rPr lang="en-US" sz="1000" dirty="0" err="1"/>
              <a:t>Förster</a:t>
            </a:r>
            <a:r>
              <a:rPr lang="en-US" sz="1000" dirty="0"/>
              <a:t>, H. </a:t>
            </a:r>
            <a:r>
              <a:rPr lang="en-US" sz="1000" dirty="0" err="1"/>
              <a:t>Löhr</a:t>
            </a:r>
            <a:r>
              <a:rPr lang="en-US" sz="1000" dirty="0"/>
              <a:t>, and F. </a:t>
            </a:r>
            <a:r>
              <a:rPr lang="en-US" sz="1000" dirty="0" err="1"/>
              <a:t>Kargl</a:t>
            </a:r>
            <a:r>
              <a:rPr lang="en-US" sz="1000" dirty="0"/>
              <a:t>, “Decentralized </a:t>
            </a:r>
            <a:r>
              <a:rPr lang="en-US" sz="1000" dirty="0" smtClean="0"/>
              <a:t>Enforcement </a:t>
            </a:r>
            <a:r>
              <a:rPr lang="en-US" sz="1000" dirty="0"/>
              <a:t>of k-anonymity for Location Privacy Using </a:t>
            </a:r>
            <a:r>
              <a:rPr lang="en-US" sz="1000" dirty="0" smtClean="0"/>
              <a:t>Secret Sharing</a:t>
            </a:r>
            <a:r>
              <a:rPr lang="en-US" sz="1000" dirty="0"/>
              <a:t>,” in VNC 2015. IEEE, 2015, pp. 279–286</a:t>
            </a:r>
            <a:r>
              <a:rPr lang="en-US" sz="1000" dirty="0" smtClean="0"/>
              <a:t>.</a:t>
            </a:r>
          </a:p>
          <a:p>
            <a:r>
              <a:rPr lang="en-US" sz="1000" dirty="0" smtClean="0"/>
              <a:t>[3] C</a:t>
            </a:r>
            <a:r>
              <a:rPr lang="en-US" sz="1000" dirty="0"/>
              <a:t>.-Y. Chow, M. F. </a:t>
            </a:r>
            <a:r>
              <a:rPr lang="en-US" sz="1000" dirty="0" err="1"/>
              <a:t>Mokbel</a:t>
            </a:r>
            <a:r>
              <a:rPr lang="en-US" sz="1000" dirty="0"/>
              <a:t>, and T. He, “A </a:t>
            </a:r>
            <a:r>
              <a:rPr lang="en-US" sz="1000" dirty="0" smtClean="0"/>
              <a:t>privacy-preserving </a:t>
            </a:r>
            <a:r>
              <a:rPr lang="en-US" sz="1000" dirty="0"/>
              <a:t>location monitoring system for wireless </a:t>
            </a:r>
            <a:r>
              <a:rPr lang="en-US" sz="1000" dirty="0" smtClean="0"/>
              <a:t>sensor networks</a:t>
            </a:r>
            <a:r>
              <a:rPr lang="en-US" sz="1000" dirty="0"/>
              <a:t>,” IEEE Trans. Mobile </a:t>
            </a:r>
            <a:r>
              <a:rPr lang="en-US" sz="1000" dirty="0" smtClean="0"/>
              <a:t>Computing</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83</a:t>
            </a:fld>
            <a:endParaRPr lang="en-US" dirty="0"/>
          </a:p>
        </p:txBody>
      </p:sp>
    </p:spTree>
    <p:extLst>
      <p:ext uri="{BB962C8B-B14F-4D97-AF65-F5344CB8AC3E}">
        <p14:creationId xmlns:p14="http://schemas.microsoft.com/office/powerpoint/2010/main" xmlns="" val="33934848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Location </a:t>
            </a:r>
            <a:r>
              <a:rPr lang="en-GB" dirty="0" smtClean="0"/>
              <a:t>cloaking</a:t>
            </a:r>
            <a:endParaRPr lang="en-US" dirty="0"/>
          </a:p>
        </p:txBody>
      </p:sp>
      <p:sp>
        <p:nvSpPr>
          <p:cNvPr id="3" name="Content Placeholder 2"/>
          <p:cNvSpPr>
            <a:spLocks noGrp="1"/>
          </p:cNvSpPr>
          <p:nvPr>
            <p:ph idx="1"/>
          </p:nvPr>
        </p:nvSpPr>
        <p:spPr/>
        <p:txBody>
          <a:bodyPr/>
          <a:lstStyle/>
          <a:p>
            <a:r>
              <a:rPr lang="en-US" dirty="0" smtClean="0"/>
              <a:t>Example: </a:t>
            </a:r>
            <a:r>
              <a:rPr lang="en-US" dirty="0" err="1" smtClean="0"/>
              <a:t>Anonysense</a:t>
            </a:r>
            <a:r>
              <a:rPr lang="en-US" dirty="0" smtClean="0"/>
              <a:t> </a:t>
            </a:r>
            <a:r>
              <a:rPr lang="en-US" baseline="30000" dirty="0" smtClean="0"/>
              <a:t>[1]</a:t>
            </a:r>
            <a:endParaRPr lang="en-US" baseline="30000" dirty="0"/>
          </a:p>
          <a:p>
            <a:pPr lvl="1"/>
            <a:r>
              <a:rPr lang="en-US" dirty="0" smtClean="0"/>
              <a:t>Tessellate report area in k-anonymous polygons</a:t>
            </a:r>
          </a:p>
          <a:p>
            <a:pPr lvl="1"/>
            <a:r>
              <a:rPr lang="en-US" dirty="0" smtClean="0"/>
              <a:t>Only report corresponding polygon</a:t>
            </a:r>
          </a:p>
        </p:txBody>
      </p:sp>
      <p:pic>
        <p:nvPicPr>
          <p:cNvPr id="4" name="Grafik 3"/>
          <p:cNvPicPr>
            <a:picLocks noChangeAspect="1"/>
          </p:cNvPicPr>
          <p:nvPr/>
        </p:nvPicPr>
        <p:blipFill>
          <a:blip r:embed="rId2"/>
          <a:stretch>
            <a:fillRect/>
          </a:stretch>
        </p:blipFill>
        <p:spPr>
          <a:xfrm>
            <a:off x="2291255" y="2991026"/>
            <a:ext cx="4729917" cy="3317699"/>
          </a:xfrm>
          <a:prstGeom prst="rect">
            <a:avLst/>
          </a:prstGeom>
        </p:spPr>
      </p:pic>
      <p:sp>
        <p:nvSpPr>
          <p:cNvPr id="5" name="TextBox 3"/>
          <p:cNvSpPr txBox="1"/>
          <p:nvPr/>
        </p:nvSpPr>
        <p:spPr>
          <a:xfrm>
            <a:off x="0" y="6345852"/>
            <a:ext cx="9144000" cy="553998"/>
          </a:xfrm>
          <a:prstGeom prst="rect">
            <a:avLst/>
          </a:prstGeom>
          <a:noFill/>
        </p:spPr>
        <p:txBody>
          <a:bodyPr wrap="square" rtlCol="0">
            <a:spAutoFit/>
          </a:bodyPr>
          <a:lstStyle/>
          <a:p>
            <a:r>
              <a:rPr lang="en-US" sz="1000" dirty="0" smtClean="0"/>
              <a:t>Illustration © Kapadia et al. [1]</a:t>
            </a:r>
            <a:endParaRPr lang="en-US" sz="1000" dirty="0" smtClean="0">
              <a:hlinkClick r:id="rId3"/>
            </a:endParaRPr>
          </a:p>
          <a:p>
            <a:r>
              <a:rPr lang="en-US" sz="1000" dirty="0" smtClean="0">
                <a:hlinkClick r:id="rId3"/>
              </a:rPr>
              <a:t>[1]</a:t>
            </a:r>
            <a:r>
              <a:rPr lang="en-US" sz="1000" dirty="0" smtClean="0"/>
              <a:t> A</a:t>
            </a:r>
            <a:r>
              <a:rPr lang="en-US" sz="1000" dirty="0"/>
              <a:t>. Kapadia, N. </a:t>
            </a:r>
            <a:r>
              <a:rPr lang="en-US" sz="1000" dirty="0" err="1"/>
              <a:t>Triandopoulos</a:t>
            </a:r>
            <a:r>
              <a:rPr lang="en-US" sz="1000" dirty="0"/>
              <a:t>, C. Cornelius, D. </a:t>
            </a:r>
            <a:r>
              <a:rPr lang="en-US" sz="1000" dirty="0" smtClean="0"/>
              <a:t>Peebles, and </a:t>
            </a:r>
            <a:r>
              <a:rPr lang="en-US" sz="1000" dirty="0"/>
              <a:t>D. </a:t>
            </a:r>
            <a:r>
              <a:rPr lang="en-US" sz="1000" dirty="0" err="1"/>
              <a:t>Kotz</a:t>
            </a:r>
            <a:r>
              <a:rPr lang="en-US" sz="1000" dirty="0"/>
              <a:t>, “</a:t>
            </a:r>
            <a:r>
              <a:rPr lang="en-US" sz="1000" dirty="0" err="1"/>
              <a:t>AnonySense</a:t>
            </a:r>
            <a:r>
              <a:rPr lang="en-US" sz="1000" dirty="0"/>
              <a:t>: Opportunistic and </a:t>
            </a:r>
            <a:r>
              <a:rPr lang="en-US" sz="1000" dirty="0" smtClean="0"/>
              <a:t>Privacy-Preserving </a:t>
            </a:r>
            <a:r>
              <a:rPr lang="en-US" sz="1000" dirty="0"/>
              <a:t>Context Collection,” in Proc. Pervasive </a:t>
            </a:r>
            <a:r>
              <a:rPr lang="en-US" sz="1000" dirty="0" smtClean="0"/>
              <a:t>Computing</a:t>
            </a:r>
            <a:r>
              <a:rPr lang="en-US" sz="1000" dirty="0"/>
              <a:t>. Springer, 2008, pp. 280–297.</a:t>
            </a:r>
          </a:p>
        </p:txBody>
      </p:sp>
      <p:sp>
        <p:nvSpPr>
          <p:cNvPr id="7" name="Slide Number Placeholder 6"/>
          <p:cNvSpPr>
            <a:spLocks noGrp="1"/>
          </p:cNvSpPr>
          <p:nvPr>
            <p:ph type="sldNum" sz="quarter" idx="12"/>
          </p:nvPr>
        </p:nvSpPr>
        <p:spPr/>
        <p:txBody>
          <a:bodyPr/>
          <a:lstStyle/>
          <a:p>
            <a:fld id="{2066355A-084C-D24E-9AD2-7E4FC41EA627}" type="slidenum">
              <a:rPr lang="en-US" smtClean="0"/>
              <a:pPr/>
              <a:t>84</a:t>
            </a:fld>
            <a:endParaRPr lang="en-US" dirty="0"/>
          </a:p>
        </p:txBody>
      </p:sp>
    </p:spTree>
    <p:extLst>
      <p:ext uri="{BB962C8B-B14F-4D97-AF65-F5344CB8AC3E}">
        <p14:creationId xmlns:p14="http://schemas.microsoft.com/office/powerpoint/2010/main" xmlns="" val="163049831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Separation of </a:t>
            </a:r>
            <a:r>
              <a:rPr lang="en-GB" dirty="0" smtClean="0"/>
              <a:t>knowledge</a:t>
            </a:r>
            <a:endParaRPr lang="en-US" dirty="0"/>
          </a:p>
        </p:txBody>
      </p:sp>
      <p:sp>
        <p:nvSpPr>
          <p:cNvPr id="3" name="Content Placeholder 2"/>
          <p:cNvSpPr>
            <a:spLocks noGrp="1"/>
          </p:cNvSpPr>
          <p:nvPr>
            <p:ph idx="1"/>
          </p:nvPr>
        </p:nvSpPr>
        <p:spPr/>
        <p:txBody>
          <a:bodyPr/>
          <a:lstStyle/>
          <a:p>
            <a:r>
              <a:rPr lang="en-US" dirty="0" smtClean="0"/>
              <a:t>Avoid giving power to single entities</a:t>
            </a:r>
          </a:p>
          <a:p>
            <a:r>
              <a:rPr lang="en-US" dirty="0" smtClean="0"/>
              <a:t>Split knowledge to</a:t>
            </a:r>
          </a:p>
          <a:p>
            <a:pPr lvl="1"/>
            <a:r>
              <a:rPr lang="en-US" dirty="0" smtClean="0"/>
              <a:t>Require entities to collude</a:t>
            </a:r>
          </a:p>
          <a:p>
            <a:pPr lvl="1"/>
            <a:r>
              <a:rPr lang="en-US" dirty="0" smtClean="0"/>
              <a:t>Better control access</a:t>
            </a:r>
          </a:p>
          <a:p>
            <a:pPr lvl="1"/>
            <a:r>
              <a:rPr lang="en-US" dirty="0" smtClean="0"/>
              <a:t>Lower impact of leaked data</a:t>
            </a:r>
          </a:p>
          <a:p>
            <a:pPr lvl="1"/>
            <a:r>
              <a:rPr lang="en-US" dirty="0" smtClean="0"/>
              <a:t>Reduce damage caused by misbehaving individuals </a:t>
            </a:r>
          </a:p>
          <a:p>
            <a:r>
              <a:rPr lang="en-US" dirty="0" smtClean="0"/>
              <a:t>Examples:</a:t>
            </a:r>
          </a:p>
          <a:p>
            <a:pPr lvl="1"/>
            <a:r>
              <a:rPr lang="en-US" dirty="0" smtClean="0"/>
              <a:t>Separate Report- and </a:t>
            </a:r>
            <a:r>
              <a:rPr lang="en-US" dirty="0" err="1" smtClean="0"/>
              <a:t>Queryservers</a:t>
            </a:r>
            <a:endParaRPr lang="en-US" dirty="0"/>
          </a:p>
          <a:p>
            <a:pPr lvl="1"/>
            <a:r>
              <a:rPr lang="en-US" dirty="0" smtClean="0"/>
              <a:t>Separate Authentication and Service provider</a:t>
            </a:r>
          </a:p>
        </p:txBody>
      </p:sp>
      <p:sp>
        <p:nvSpPr>
          <p:cNvPr id="5" name="Slide Number Placeholder 4"/>
          <p:cNvSpPr>
            <a:spLocks noGrp="1"/>
          </p:cNvSpPr>
          <p:nvPr>
            <p:ph type="sldNum" sz="quarter" idx="12"/>
          </p:nvPr>
        </p:nvSpPr>
        <p:spPr/>
        <p:txBody>
          <a:bodyPr/>
          <a:lstStyle/>
          <a:p>
            <a:fld id="{2066355A-084C-D24E-9AD2-7E4FC41EA627}" type="slidenum">
              <a:rPr lang="en-US" smtClean="0"/>
              <a:pPr/>
              <a:t>85</a:t>
            </a:fld>
            <a:endParaRPr lang="en-US" dirty="0"/>
          </a:p>
        </p:txBody>
      </p:sp>
    </p:spTree>
    <p:extLst>
      <p:ext uri="{BB962C8B-B14F-4D97-AF65-F5344CB8AC3E}">
        <p14:creationId xmlns:p14="http://schemas.microsoft.com/office/powerpoint/2010/main" xmlns="" val="3668701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State of the </a:t>
            </a:r>
            <a:r>
              <a:rPr lang="en-GB" dirty="0" smtClean="0"/>
              <a:t>art</a:t>
            </a:r>
            <a:endParaRPr lang="en-US" dirty="0"/>
          </a:p>
        </p:txBody>
      </p:sp>
      <p:pic>
        <p:nvPicPr>
          <p:cNvPr id="6" name="Content Placeholder 5" descr="rio-operations-center.jpg"/>
          <p:cNvPicPr>
            <a:picLocks noGrp="1" noChangeAspect="1"/>
          </p:cNvPicPr>
          <p:nvPr>
            <p:ph idx="1"/>
          </p:nvPr>
        </p:nvPicPr>
        <p:blipFill>
          <a:blip r:embed="rId2">
            <a:extLst>
              <a:ext uri="{28A0092B-C50C-407E-A947-70E740481C1C}">
                <a14:useLocalDpi xmlns:a14="http://schemas.microsoft.com/office/drawing/2010/main" xmlns="" val="0"/>
              </a:ext>
            </a:extLst>
          </a:blip>
          <a:srcRect t="8923" b="8923"/>
          <a:stretch>
            <a:fillRect/>
          </a:stretch>
        </p:blipFill>
        <p:spPr>
          <a:xfrm>
            <a:off x="-1174" y="1348112"/>
            <a:ext cx="9146348" cy="5030140"/>
          </a:xfrm>
        </p:spPr>
      </p:pic>
      <p:sp>
        <p:nvSpPr>
          <p:cNvPr id="7" name="TextBox 6"/>
          <p:cNvSpPr txBox="1"/>
          <p:nvPr/>
        </p:nvSpPr>
        <p:spPr>
          <a:xfrm>
            <a:off x="5897880" y="6611779"/>
            <a:ext cx="3307081" cy="246221"/>
          </a:xfrm>
          <a:prstGeom prst="rect">
            <a:avLst/>
          </a:prstGeom>
          <a:noFill/>
        </p:spPr>
        <p:txBody>
          <a:bodyPr wrap="square" rtlCol="0">
            <a:spAutoFit/>
          </a:bodyPr>
          <a:lstStyle/>
          <a:p>
            <a:r>
              <a:rPr lang="en-SG" sz="1000" dirty="0" smtClean="0">
                <a:hlinkClick r:id="rId3"/>
              </a:rPr>
              <a:t>Image </a:t>
            </a:r>
            <a:r>
              <a:rPr lang="en-SG" sz="1000" dirty="0" smtClean="0"/>
              <a:t>by </a:t>
            </a:r>
            <a:r>
              <a:rPr lang="en-SG" sz="1000" dirty="0"/>
              <a:t>Michael </a:t>
            </a:r>
            <a:r>
              <a:rPr lang="en-SG" sz="1000" dirty="0" err="1" smtClean="0"/>
              <a:t>Oko</a:t>
            </a:r>
            <a:r>
              <a:rPr lang="en-SG" sz="1000" dirty="0" smtClean="0"/>
              <a:t>/</a:t>
            </a:r>
            <a:r>
              <a:rPr lang="en-SG" sz="1000" dirty="0" smtClean="0">
                <a:hlinkClick r:id="rId3"/>
              </a:rPr>
              <a:t>WRI</a:t>
            </a:r>
            <a:r>
              <a:rPr lang="en-SG" sz="1000" dirty="0" smtClean="0"/>
              <a:t> licensed </a:t>
            </a:r>
            <a:r>
              <a:rPr lang="en-SG" sz="1000" dirty="0"/>
              <a:t>under </a:t>
            </a:r>
            <a:r>
              <a:rPr lang="en-SG" sz="1000" dirty="0" smtClean="0">
                <a:hlinkClick r:id="rId4"/>
              </a:rPr>
              <a:t>CC BY-NC-SA 2.0</a:t>
            </a:r>
            <a:endParaRPr lang="en-SG" sz="1000"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86</a:t>
            </a:fld>
            <a:endParaRPr lang="en-US" dirty="0"/>
          </a:p>
        </p:txBody>
      </p:sp>
    </p:spTree>
    <p:extLst>
      <p:ext uri="{BB962C8B-B14F-4D97-AF65-F5344CB8AC3E}">
        <p14:creationId xmlns:p14="http://schemas.microsoft.com/office/powerpoint/2010/main" xmlns="" val="107029860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680844"/>
            <a:ext cx="7772400" cy="1362075"/>
          </a:xfrm>
        </p:spPr>
        <p:txBody>
          <a:bodyPr>
            <a:normAutofit/>
          </a:bodyPr>
          <a:lstStyle/>
          <a:p>
            <a:r>
              <a:rPr lang="en-GB" dirty="0"/>
              <a:t>Privacy for Intelligent </a:t>
            </a:r>
            <a:r>
              <a:rPr lang="en-GB" dirty="0" smtClean="0"/>
              <a:t>Vehicles</a:t>
            </a:r>
            <a:endParaRPr lang="en-US" dirty="0"/>
          </a:p>
        </p:txBody>
      </p:sp>
      <p:pic>
        <p:nvPicPr>
          <p:cNvPr id="2050" name="Picture 2" descr="C:\Users\david.eckhoff\Desktop\1280px-Automobile_light_trails.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3366" b="22709"/>
          <a:stretch/>
        </p:blipFill>
        <p:spPr bwMode="auto">
          <a:xfrm>
            <a:off x="0" y="0"/>
            <a:ext cx="9144000" cy="4320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6324600" y="6611779"/>
            <a:ext cx="3147060" cy="246221"/>
          </a:xfrm>
          <a:prstGeom prst="rect">
            <a:avLst/>
          </a:prstGeom>
          <a:noFill/>
        </p:spPr>
        <p:txBody>
          <a:bodyPr wrap="square" rtlCol="0">
            <a:spAutoFit/>
          </a:bodyPr>
          <a:lstStyle/>
          <a:p>
            <a:r>
              <a:rPr lang="en-SG" sz="1000" dirty="0" smtClean="0">
                <a:hlinkClick r:id="rId3"/>
              </a:rPr>
              <a:t>Image </a:t>
            </a:r>
            <a:r>
              <a:rPr lang="en-SG" sz="1000" dirty="0" smtClean="0"/>
              <a:t>by </a:t>
            </a:r>
            <a:r>
              <a:rPr lang="en-SG" sz="1000" dirty="0" smtClean="0">
                <a:hlinkClick r:id="rId4"/>
              </a:rPr>
              <a:t>Thomas </a:t>
            </a:r>
            <a:r>
              <a:rPr lang="en-SG" sz="1000" dirty="0" err="1" smtClean="0">
                <a:hlinkClick r:id="rId4"/>
              </a:rPr>
              <a:t>Bresson</a:t>
            </a:r>
            <a:r>
              <a:rPr lang="en-SG" sz="1000" dirty="0" smtClean="0"/>
              <a:t> licensed </a:t>
            </a:r>
            <a:r>
              <a:rPr lang="en-SG" sz="1000" dirty="0"/>
              <a:t>under </a:t>
            </a:r>
            <a:r>
              <a:rPr lang="en-SG" sz="1000" dirty="0" smtClean="0">
                <a:hlinkClick r:id="rId5"/>
              </a:rPr>
              <a:t>CC BY 2.0</a:t>
            </a:r>
            <a:endParaRPr lang="en-SG" sz="1000" dirty="0"/>
          </a:p>
        </p:txBody>
      </p:sp>
    </p:spTree>
    <p:extLst>
      <p:ext uri="{BB962C8B-B14F-4D97-AF65-F5344CB8AC3E}">
        <p14:creationId xmlns:p14="http://schemas.microsoft.com/office/powerpoint/2010/main" xmlns="" val="422568141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Intelligent Vehicles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3388897755"/>
              </p:ext>
            </p:extLst>
          </p:nvPr>
        </p:nvGraphicFramePr>
        <p:xfrm>
          <a:off x="457200" y="1600200"/>
          <a:ext cx="8229600" cy="164592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Involved parties</a:t>
                      </a:r>
                    </a:p>
                    <a:p>
                      <a:r>
                        <a:rPr lang="en-US" sz="2400" dirty="0" smtClean="0"/>
                        <a:t>Third parties</a:t>
                      </a:r>
                      <a:endParaRPr lang="en-US" sz="2400" b="1" dirty="0"/>
                    </a:p>
                  </a:txBody>
                  <a:tcPr/>
                </a:tc>
                <a:tc>
                  <a:txBody>
                    <a:bodyPr/>
                    <a:lstStyle/>
                    <a:p>
                      <a:r>
                        <a:rPr lang="en-US" sz="2400" dirty="0" smtClean="0"/>
                        <a:t>Repurposed data</a:t>
                      </a:r>
                    </a:p>
                    <a:p>
                      <a:r>
                        <a:rPr lang="en-US" sz="2400" dirty="0" smtClean="0"/>
                        <a:t>Observable data</a:t>
                      </a:r>
                    </a:p>
                    <a:p>
                      <a:r>
                        <a:rPr lang="en-US" sz="2400" dirty="0" smtClean="0"/>
                        <a:t>Published data</a:t>
                      </a:r>
                      <a:endParaRPr lang="en-US" sz="2400" b="1"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786662120"/>
              </p:ext>
            </p:extLst>
          </p:nvPr>
        </p:nvGraphicFramePr>
        <p:xfrm>
          <a:off x="457200" y="3655841"/>
          <a:ext cx="8229600" cy="201168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Location, Behavior &amp; Action</a:t>
                      </a:r>
                    </a:p>
                    <a:p>
                      <a:pPr marL="342900" indent="-342900">
                        <a:buFont typeface="Arial"/>
                        <a:buChar char="•"/>
                      </a:pPr>
                      <a:r>
                        <a:rPr lang="en-US" sz="2400" b="0" dirty="0" smtClean="0"/>
                        <a:t>Car-to-car communication</a:t>
                      </a:r>
                    </a:p>
                    <a:p>
                      <a:r>
                        <a:rPr lang="en-US" sz="2400" b="1" dirty="0" smtClean="0"/>
                        <a:t>Media</a:t>
                      </a:r>
                    </a:p>
                    <a:p>
                      <a:pPr marL="342900" indent="-342900">
                        <a:buFont typeface="Arial"/>
                        <a:buChar char="•"/>
                      </a:pPr>
                      <a:r>
                        <a:rPr lang="en-US" sz="2400" b="0" dirty="0" err="1" smtClean="0"/>
                        <a:t>Dashcams</a:t>
                      </a:r>
                      <a:endParaRPr lang="en-US" sz="2400" b="0" dirty="0"/>
                    </a:p>
                  </a:txBody>
                  <a:tcPr/>
                </a:tc>
                <a:tc>
                  <a:txBody>
                    <a:bodyPr/>
                    <a:lstStyle/>
                    <a:p>
                      <a:pPr marL="285750" indent="-285750">
                        <a:buFont typeface="Arial"/>
                        <a:buChar char="•"/>
                      </a:pPr>
                      <a:r>
                        <a:rPr lang="en-US" sz="2400" dirty="0" smtClean="0"/>
                        <a:t>Data</a:t>
                      </a:r>
                      <a:r>
                        <a:rPr lang="en-US" sz="2400" baseline="0" dirty="0" smtClean="0"/>
                        <a:t> Minimization</a:t>
                      </a:r>
                    </a:p>
                    <a:p>
                      <a:pPr marL="285750" indent="-285750">
                        <a:buFont typeface="Arial"/>
                        <a:buChar char="•"/>
                      </a:pPr>
                      <a:r>
                        <a:rPr lang="en-US" sz="2400" dirty="0" smtClean="0"/>
                        <a:t>Anonymization</a:t>
                      </a:r>
                    </a:p>
                    <a:p>
                      <a:pPr marL="285750" indent="-285750">
                        <a:buFont typeface="Arial"/>
                        <a:buChar char="•"/>
                      </a:pPr>
                      <a:r>
                        <a:rPr lang="en-US" sz="2400" dirty="0" smtClean="0"/>
                        <a:t>Encryption</a:t>
                      </a:r>
                    </a:p>
                    <a:p>
                      <a:pPr marL="285750" indent="-285750">
                        <a:buFont typeface="Arial"/>
                        <a:buChar char="•"/>
                      </a:pPr>
                      <a:r>
                        <a:rPr lang="en-US" sz="2400" dirty="0" smtClean="0"/>
                        <a:t>Separation</a:t>
                      </a:r>
                      <a:r>
                        <a:rPr lang="en-US" sz="2400" baseline="0" dirty="0" smtClean="0"/>
                        <a:t> of Knowledge</a:t>
                      </a:r>
                      <a:endParaRPr lang="en-US" sz="2400" dirty="0" smtClean="0"/>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88</a:t>
            </a:fld>
            <a:endParaRPr lang="en-US" dirty="0"/>
          </a:p>
        </p:txBody>
      </p:sp>
    </p:spTree>
    <p:extLst>
      <p:ext uri="{BB962C8B-B14F-4D97-AF65-F5344CB8AC3E}">
        <p14:creationId xmlns:p14="http://schemas.microsoft.com/office/powerpoint/2010/main" xmlns="" val="356719344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err="1" smtClean="0"/>
              <a:t>Pseudonymity</a:t>
            </a:r>
            <a:endParaRPr lang="en-US"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4037604" y="1417638"/>
            <a:ext cx="4517816" cy="4992338"/>
          </a:xfrm>
        </p:spPr>
      </p:pic>
      <p:sp>
        <p:nvSpPr>
          <p:cNvPr id="5" name="Content Placeholder 2"/>
          <p:cNvSpPr txBox="1">
            <a:spLocks/>
          </p:cNvSpPr>
          <p:nvPr/>
        </p:nvSpPr>
        <p:spPr>
          <a:xfrm>
            <a:off x="457200" y="1600200"/>
            <a:ext cx="4696606"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Privacy-friendly </a:t>
            </a:r>
            <a:br>
              <a:rPr lang="en-US" dirty="0" smtClean="0"/>
            </a:br>
            <a:r>
              <a:rPr lang="en-US" dirty="0" smtClean="0"/>
              <a:t>Car-to-Car </a:t>
            </a:r>
            <a:br>
              <a:rPr lang="en-US" dirty="0" smtClean="0"/>
            </a:br>
            <a:r>
              <a:rPr lang="en-US" dirty="0" smtClean="0"/>
              <a:t>Communication</a:t>
            </a:r>
          </a:p>
          <a:p>
            <a:pPr lvl="1"/>
            <a:r>
              <a:rPr lang="en-US" dirty="0" smtClean="0"/>
              <a:t>No static IDs</a:t>
            </a:r>
          </a:p>
          <a:p>
            <a:pPr lvl="1"/>
            <a:r>
              <a:rPr lang="en-US" dirty="0" smtClean="0"/>
              <a:t>Vehicular PKI</a:t>
            </a:r>
            <a:endParaRPr lang="en-US" dirty="0"/>
          </a:p>
        </p:txBody>
      </p:sp>
      <p:sp>
        <p:nvSpPr>
          <p:cNvPr id="6" name="TextBox 3"/>
          <p:cNvSpPr txBox="1"/>
          <p:nvPr/>
        </p:nvSpPr>
        <p:spPr>
          <a:xfrm>
            <a:off x="0" y="6449898"/>
            <a:ext cx="9144000" cy="400110"/>
          </a:xfrm>
          <a:prstGeom prst="rect">
            <a:avLst/>
          </a:prstGeom>
          <a:noFill/>
        </p:spPr>
        <p:txBody>
          <a:bodyPr wrap="square" rtlCol="0">
            <a:spAutoFit/>
          </a:bodyPr>
          <a:lstStyle/>
          <a:p>
            <a:r>
              <a:rPr lang="en-US" sz="1000" dirty="0" smtClean="0"/>
              <a:t>Illustration</a:t>
            </a:r>
            <a:r>
              <a:rPr lang="en-US" sz="1000" dirty="0">
                <a:sym typeface="Wingdings" panose="05000000000000000000" pitchFamily="2" charset="2"/>
              </a:rPr>
              <a:t> </a:t>
            </a:r>
            <a:r>
              <a:rPr lang="en-US" sz="1000" dirty="0" smtClean="0">
                <a:sym typeface="Wingdings" panose="05000000000000000000" pitchFamily="2" charset="2"/>
              </a:rPr>
              <a:t>© Eckhoff and Sommer [1]</a:t>
            </a:r>
          </a:p>
          <a:p>
            <a:r>
              <a:rPr lang="en-US" sz="1000" dirty="0" smtClean="0"/>
              <a:t> [1] D. Eckhoff, </a:t>
            </a:r>
            <a:r>
              <a:rPr lang="en-US" sz="1000" dirty="0" err="1" smtClean="0"/>
              <a:t>C.Sommer</a:t>
            </a:r>
            <a:r>
              <a:rPr lang="en-US" sz="1000" dirty="0" smtClean="0"/>
              <a:t>, </a:t>
            </a:r>
            <a:r>
              <a:rPr lang="en-SG" sz="1000" dirty="0"/>
              <a:t>"Marrying Safety with Privacy: A Holistic Solution for Location Privacy in VANETs," </a:t>
            </a:r>
            <a:r>
              <a:rPr lang="en-SG" sz="1000" dirty="0" smtClean="0"/>
              <a:t>VNC 2016, </a:t>
            </a:r>
            <a:r>
              <a:rPr lang="en-SG" sz="1000" dirty="0"/>
              <a:t>Columbus, OH, December 2016</a:t>
            </a:r>
            <a:endParaRPr lang="en-US" sz="1000"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89</a:t>
            </a:fld>
            <a:endParaRPr lang="en-US" dirty="0"/>
          </a:p>
        </p:txBody>
      </p:sp>
    </p:spTree>
    <p:extLst>
      <p:ext uri="{BB962C8B-B14F-4D97-AF65-F5344CB8AC3E}">
        <p14:creationId xmlns:p14="http://schemas.microsoft.com/office/powerpoint/2010/main" xmlns="" val="17653496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Smart Mobility</a:t>
            </a:r>
            <a:endParaRPr lang="en-GB" dirty="0"/>
          </a:p>
        </p:txBody>
      </p:sp>
      <p:sp>
        <p:nvSpPr>
          <p:cNvPr id="7"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2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Traffic Efficiency. Solving this:</a:t>
            </a:r>
          </a:p>
        </p:txBody>
      </p:sp>
      <p:pic>
        <p:nvPicPr>
          <p:cNvPr id="3" name="Grafik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8428" y="2193054"/>
            <a:ext cx="8087710" cy="3646209"/>
          </a:xfrm>
          <a:prstGeom prst="rect">
            <a:avLst/>
          </a:prstGeom>
        </p:spPr>
      </p:pic>
      <p:sp>
        <p:nvSpPr>
          <p:cNvPr id="5" name="Slide Number Placeholder 4"/>
          <p:cNvSpPr>
            <a:spLocks noGrp="1"/>
          </p:cNvSpPr>
          <p:nvPr>
            <p:ph type="sldNum" sz="quarter" idx="12"/>
          </p:nvPr>
        </p:nvSpPr>
        <p:spPr/>
        <p:txBody>
          <a:bodyPr/>
          <a:lstStyle/>
          <a:p>
            <a:fld id="{2066355A-084C-D24E-9AD2-7E4FC41EA627}" type="slidenum">
              <a:rPr lang="en-US" smtClean="0"/>
              <a:pPr/>
              <a:t>9</a:t>
            </a:fld>
            <a:endParaRPr lang="en-US" dirty="0"/>
          </a:p>
        </p:txBody>
      </p:sp>
    </p:spTree>
    <p:extLst>
      <p:ext uri="{BB962C8B-B14F-4D97-AF65-F5344CB8AC3E}">
        <p14:creationId xmlns:p14="http://schemas.microsoft.com/office/powerpoint/2010/main" xmlns="" val="174926548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Backwards </a:t>
            </a:r>
            <a:r>
              <a:rPr lang="en-GB" dirty="0" smtClean="0"/>
              <a:t>privacy</a:t>
            </a:r>
            <a:endParaRPr lang="en-US" dirty="0"/>
          </a:p>
        </p:txBody>
      </p:sp>
      <p:sp>
        <p:nvSpPr>
          <p:cNvPr id="3" name="Content Placeholder 2"/>
          <p:cNvSpPr>
            <a:spLocks noGrp="1"/>
          </p:cNvSpPr>
          <p:nvPr>
            <p:ph idx="1"/>
          </p:nvPr>
        </p:nvSpPr>
        <p:spPr/>
        <p:txBody>
          <a:bodyPr/>
          <a:lstStyle/>
          <a:p>
            <a:r>
              <a:rPr lang="en-US" dirty="0" smtClean="0"/>
              <a:t>Privacy-friendly pseudonym revocation </a:t>
            </a:r>
            <a:r>
              <a:rPr lang="en-US" baseline="30000" dirty="0" smtClean="0"/>
              <a:t>[1][2]</a:t>
            </a:r>
          </a:p>
          <a:p>
            <a:pPr lvl="1"/>
            <a:r>
              <a:rPr lang="en-US" dirty="0" smtClean="0"/>
              <a:t>Adding linkage values to pseudonyms</a:t>
            </a:r>
          </a:p>
          <a:p>
            <a:pPr lvl="1"/>
            <a:r>
              <a:rPr lang="en-US" dirty="0" smtClean="0"/>
              <a:t>Only revoke future pseudonyms</a:t>
            </a:r>
          </a:p>
          <a:p>
            <a:pPr lvl="1"/>
            <a:r>
              <a:rPr lang="en-US" dirty="0" smtClean="0"/>
              <a:t>Publish vehicle-specific key</a:t>
            </a:r>
            <a:endParaRPr lang="en-US" dirty="0"/>
          </a:p>
        </p:txBody>
      </p:sp>
      <p:pic>
        <p:nvPicPr>
          <p:cNvPr id="4" name="Grafik 3"/>
          <p:cNvPicPr>
            <a:picLocks noChangeAspect="1"/>
          </p:cNvPicPr>
          <p:nvPr/>
        </p:nvPicPr>
        <p:blipFill>
          <a:blip r:embed="rId2"/>
          <a:stretch>
            <a:fillRect/>
          </a:stretch>
        </p:blipFill>
        <p:spPr>
          <a:xfrm>
            <a:off x="2468426" y="3670738"/>
            <a:ext cx="4355681" cy="1763110"/>
          </a:xfrm>
          <a:prstGeom prst="rect">
            <a:avLst/>
          </a:prstGeom>
        </p:spPr>
      </p:pic>
      <p:sp>
        <p:nvSpPr>
          <p:cNvPr id="5" name="TextBox 3"/>
          <p:cNvSpPr txBox="1"/>
          <p:nvPr/>
        </p:nvSpPr>
        <p:spPr>
          <a:xfrm>
            <a:off x="1" y="6294403"/>
            <a:ext cx="9144000" cy="553998"/>
          </a:xfrm>
          <a:prstGeom prst="rect">
            <a:avLst/>
          </a:prstGeom>
          <a:noFill/>
        </p:spPr>
        <p:txBody>
          <a:bodyPr wrap="square" rtlCol="0">
            <a:spAutoFit/>
          </a:bodyPr>
          <a:lstStyle/>
          <a:p>
            <a:r>
              <a:rPr lang="en-US" sz="1000" dirty="0" smtClean="0">
                <a:hlinkClick r:id="rId3"/>
              </a:rPr>
              <a:t>[1]</a:t>
            </a:r>
            <a:r>
              <a:rPr lang="en-US" sz="1000" dirty="0" smtClean="0"/>
              <a:t> D</a:t>
            </a:r>
            <a:r>
              <a:rPr lang="en-US" sz="1000" dirty="0"/>
              <a:t>. Eckhoff, F. Dressler, and C. Sommer, “</a:t>
            </a:r>
            <a:r>
              <a:rPr lang="en-US" sz="1000" dirty="0" err="1"/>
              <a:t>SmartRevoc</a:t>
            </a:r>
            <a:r>
              <a:rPr lang="en-US" sz="1000" dirty="0"/>
              <a:t>: </a:t>
            </a:r>
            <a:r>
              <a:rPr lang="en-US" sz="1000" dirty="0" smtClean="0"/>
              <a:t> An Efficient </a:t>
            </a:r>
            <a:r>
              <a:rPr lang="en-US" sz="1000" dirty="0"/>
              <a:t>and Privacy Preserving Revocation System </a:t>
            </a:r>
            <a:r>
              <a:rPr lang="en-US" sz="1000" dirty="0" smtClean="0"/>
              <a:t>Using Parked </a:t>
            </a:r>
            <a:r>
              <a:rPr lang="en-US" sz="1000" dirty="0"/>
              <a:t>Vehicles,” in LCN 2013. IEEE, pp. 855–862</a:t>
            </a:r>
            <a:r>
              <a:rPr lang="en-US" sz="1000" dirty="0" smtClean="0"/>
              <a:t>.</a:t>
            </a:r>
          </a:p>
          <a:p>
            <a:r>
              <a:rPr lang="en-US" sz="1000" dirty="0" smtClean="0">
                <a:hlinkClick r:id="rId4"/>
              </a:rPr>
              <a:t>[2]</a:t>
            </a:r>
            <a:r>
              <a:rPr lang="en-US" sz="1000" dirty="0" smtClean="0"/>
              <a:t> J</a:t>
            </a:r>
            <a:r>
              <a:rPr lang="en-US" sz="1000" dirty="0"/>
              <a:t>. J. Haas, Y.-C. Hu, and K. P. </a:t>
            </a:r>
            <a:r>
              <a:rPr lang="en-US" sz="1000" dirty="0" err="1"/>
              <a:t>Laberteaux</a:t>
            </a:r>
            <a:r>
              <a:rPr lang="en-US" sz="1000" dirty="0"/>
              <a:t>, “</a:t>
            </a:r>
            <a:r>
              <a:rPr lang="en-US" sz="1000" dirty="0" smtClean="0"/>
              <a:t>Efficient Certificate </a:t>
            </a:r>
            <a:r>
              <a:rPr lang="en-US" sz="1000" dirty="0"/>
              <a:t>Revocation List Organization and Distribution</a:t>
            </a:r>
            <a:r>
              <a:rPr lang="en-US" sz="1000" dirty="0" smtClean="0"/>
              <a:t>,” IEEE </a:t>
            </a:r>
            <a:r>
              <a:rPr lang="en-US" sz="1000" dirty="0" err="1"/>
              <a:t>Jnl</a:t>
            </a:r>
            <a:r>
              <a:rPr lang="en-US" sz="1000" dirty="0"/>
              <a:t>. on Selected Areas in Communications, vol. </a:t>
            </a:r>
            <a:r>
              <a:rPr lang="en-US" sz="1000" dirty="0" smtClean="0"/>
              <a:t>29, no</a:t>
            </a:r>
            <a:r>
              <a:rPr lang="en-US" sz="1000" dirty="0"/>
              <a:t>. 3, pp. 595–604, 2011</a:t>
            </a:r>
          </a:p>
        </p:txBody>
      </p:sp>
      <p:sp>
        <p:nvSpPr>
          <p:cNvPr id="7" name="Slide Number Placeholder 6"/>
          <p:cNvSpPr>
            <a:spLocks noGrp="1"/>
          </p:cNvSpPr>
          <p:nvPr>
            <p:ph type="sldNum" sz="quarter" idx="12"/>
          </p:nvPr>
        </p:nvSpPr>
        <p:spPr/>
        <p:txBody>
          <a:bodyPr/>
          <a:lstStyle/>
          <a:p>
            <a:fld id="{2066355A-084C-D24E-9AD2-7E4FC41EA627}" type="slidenum">
              <a:rPr lang="en-US" smtClean="0"/>
              <a:pPr/>
              <a:t>90</a:t>
            </a:fld>
            <a:endParaRPr lang="en-US" dirty="0"/>
          </a:p>
        </p:txBody>
      </p:sp>
    </p:spTree>
    <p:extLst>
      <p:ext uri="{BB962C8B-B14F-4D97-AF65-F5344CB8AC3E}">
        <p14:creationId xmlns:p14="http://schemas.microsoft.com/office/powerpoint/2010/main" xmlns="" val="64878561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Service/device </a:t>
            </a:r>
            <a:r>
              <a:rPr lang="en-GB" dirty="0" smtClean="0"/>
              <a:t>integration</a:t>
            </a:r>
            <a:endParaRPr lang="en-US" dirty="0"/>
          </a:p>
        </p:txBody>
      </p:sp>
      <p:sp>
        <p:nvSpPr>
          <p:cNvPr id="3" name="Content Placeholder 2"/>
          <p:cNvSpPr>
            <a:spLocks noGrp="1"/>
          </p:cNvSpPr>
          <p:nvPr>
            <p:ph idx="1"/>
          </p:nvPr>
        </p:nvSpPr>
        <p:spPr/>
        <p:txBody>
          <a:bodyPr>
            <a:normAutofit lnSpcReduction="10000"/>
          </a:bodyPr>
          <a:lstStyle/>
          <a:p>
            <a:r>
              <a:rPr lang="en-US" dirty="0" smtClean="0"/>
              <a:t>Privacy-aware engineering to</a:t>
            </a:r>
          </a:p>
          <a:p>
            <a:pPr lvl="1"/>
            <a:r>
              <a:rPr lang="en-US" dirty="0" smtClean="0"/>
              <a:t>Avoid  impacts of service integration such as</a:t>
            </a:r>
          </a:p>
          <a:p>
            <a:pPr lvl="2"/>
            <a:r>
              <a:rPr lang="en-US" dirty="0" smtClean="0"/>
              <a:t>Wireless payment (solution: cryptographic commitments)</a:t>
            </a:r>
            <a:endParaRPr lang="en-US" dirty="0"/>
          </a:p>
          <a:p>
            <a:pPr lvl="2"/>
            <a:r>
              <a:rPr lang="en-US" smtClean="0"/>
              <a:t>Location-based services </a:t>
            </a:r>
            <a:endParaRPr lang="en-US" dirty="0"/>
          </a:p>
          <a:p>
            <a:r>
              <a:rPr lang="en-US" dirty="0" smtClean="0"/>
              <a:t>Challenges</a:t>
            </a:r>
          </a:p>
          <a:p>
            <a:pPr lvl="1"/>
            <a:r>
              <a:rPr lang="en-US" dirty="0" smtClean="0"/>
              <a:t>Data-hungry OEMs</a:t>
            </a:r>
          </a:p>
          <a:p>
            <a:pPr lvl="1"/>
            <a:r>
              <a:rPr lang="en-US" dirty="0" err="1" smtClean="0"/>
              <a:t>Appstores</a:t>
            </a:r>
            <a:r>
              <a:rPr lang="en-US" dirty="0" smtClean="0"/>
              <a:t> for cars</a:t>
            </a:r>
          </a:p>
          <a:p>
            <a:pPr lvl="1"/>
            <a:endParaRPr lang="en-US" dirty="0"/>
          </a:p>
          <a:p>
            <a:pPr marL="457200" lvl="1" indent="0">
              <a:buNone/>
            </a:pPr>
            <a:r>
              <a:rPr lang="de-DE" dirty="0" smtClean="0"/>
              <a:t>R.  Kirk: </a:t>
            </a:r>
            <a:r>
              <a:rPr lang="de-DE" i="1" dirty="0" smtClean="0"/>
              <a:t> “</a:t>
            </a:r>
            <a:r>
              <a:rPr lang="de-DE" i="1" dirty="0" err="1" smtClean="0"/>
              <a:t>there</a:t>
            </a:r>
            <a:r>
              <a:rPr lang="de-DE" i="1" dirty="0" smtClean="0"/>
              <a:t> </a:t>
            </a:r>
            <a:r>
              <a:rPr lang="de-DE" i="1" dirty="0"/>
              <a:t>[</a:t>
            </a:r>
            <a:r>
              <a:rPr lang="de-DE" i="1" dirty="0" err="1"/>
              <a:t>could</a:t>
            </a:r>
            <a:r>
              <a:rPr lang="de-DE" i="1" dirty="0"/>
              <a:t>] </a:t>
            </a:r>
            <a:r>
              <a:rPr lang="de-DE" i="1" dirty="0" err="1"/>
              <a:t>come</a:t>
            </a:r>
            <a:r>
              <a:rPr lang="de-DE" i="1" dirty="0"/>
              <a:t> a </a:t>
            </a:r>
            <a:r>
              <a:rPr lang="de-DE" i="1" dirty="0" smtClean="0"/>
              <a:t>time </a:t>
            </a:r>
            <a:r>
              <a:rPr lang="de-DE" i="1" dirty="0" err="1" smtClean="0"/>
              <a:t>when</a:t>
            </a:r>
            <a:r>
              <a:rPr lang="de-DE" i="1" dirty="0" smtClean="0"/>
              <a:t> </a:t>
            </a:r>
            <a:r>
              <a:rPr lang="de-DE" i="1" dirty="0" err="1"/>
              <a:t>more</a:t>
            </a:r>
            <a:r>
              <a:rPr lang="de-DE" i="1" dirty="0"/>
              <a:t> </a:t>
            </a:r>
            <a:r>
              <a:rPr lang="de-DE" i="1" dirty="0" err="1"/>
              <a:t>money</a:t>
            </a:r>
            <a:r>
              <a:rPr lang="de-DE" i="1" dirty="0"/>
              <a:t> </a:t>
            </a:r>
            <a:r>
              <a:rPr lang="de-DE" i="1" dirty="0" err="1"/>
              <a:t>is</a:t>
            </a:r>
            <a:r>
              <a:rPr lang="de-DE" i="1" dirty="0"/>
              <a:t> </a:t>
            </a:r>
            <a:r>
              <a:rPr lang="de-DE" i="1" dirty="0" err="1"/>
              <a:t>made</a:t>
            </a:r>
            <a:r>
              <a:rPr lang="de-DE" i="1" dirty="0"/>
              <a:t> </a:t>
            </a:r>
            <a:r>
              <a:rPr lang="de-DE" i="1" dirty="0" err="1"/>
              <a:t>from</a:t>
            </a:r>
            <a:r>
              <a:rPr lang="de-DE" i="1" dirty="0"/>
              <a:t> </a:t>
            </a:r>
            <a:r>
              <a:rPr lang="de-DE" i="1" dirty="0" err="1"/>
              <a:t>the</a:t>
            </a:r>
            <a:r>
              <a:rPr lang="de-DE" i="1" dirty="0"/>
              <a:t> </a:t>
            </a:r>
            <a:r>
              <a:rPr lang="de-DE" i="1" dirty="0" err="1"/>
              <a:t>sale</a:t>
            </a:r>
            <a:r>
              <a:rPr lang="de-DE" i="1" dirty="0"/>
              <a:t> </a:t>
            </a:r>
            <a:r>
              <a:rPr lang="de-DE" i="1" dirty="0" err="1"/>
              <a:t>of</a:t>
            </a:r>
            <a:r>
              <a:rPr lang="de-DE" i="1" dirty="0"/>
              <a:t> private </a:t>
            </a:r>
            <a:r>
              <a:rPr lang="de-DE" i="1" dirty="0" err="1" smtClean="0"/>
              <a:t>data</a:t>
            </a:r>
            <a:r>
              <a:rPr lang="de-DE" i="1" dirty="0" smtClean="0"/>
              <a:t> </a:t>
            </a:r>
            <a:r>
              <a:rPr lang="de-DE" i="1" dirty="0" err="1" smtClean="0"/>
              <a:t>as</a:t>
            </a:r>
            <a:r>
              <a:rPr lang="de-DE" i="1" dirty="0" smtClean="0"/>
              <a:t> </a:t>
            </a:r>
            <a:r>
              <a:rPr lang="de-DE" i="1" dirty="0" err="1"/>
              <a:t>opposed</a:t>
            </a:r>
            <a:r>
              <a:rPr lang="de-DE" i="1" dirty="0"/>
              <a:t> </a:t>
            </a:r>
            <a:r>
              <a:rPr lang="de-DE" i="1" dirty="0" err="1"/>
              <a:t>to</a:t>
            </a:r>
            <a:r>
              <a:rPr lang="de-DE" i="1" dirty="0"/>
              <a:t> </a:t>
            </a:r>
            <a:r>
              <a:rPr lang="de-DE" i="1" dirty="0" err="1"/>
              <a:t>the</a:t>
            </a:r>
            <a:r>
              <a:rPr lang="de-DE" i="1" dirty="0"/>
              <a:t> initial </a:t>
            </a:r>
            <a:r>
              <a:rPr lang="de-DE" i="1" dirty="0" err="1"/>
              <a:t>car</a:t>
            </a:r>
            <a:r>
              <a:rPr lang="de-DE" i="1" dirty="0"/>
              <a:t> </a:t>
            </a:r>
            <a:r>
              <a:rPr lang="de-DE" i="1" dirty="0" err="1"/>
              <a:t>purchase</a:t>
            </a:r>
            <a:r>
              <a:rPr lang="de-DE" i="1" dirty="0"/>
              <a:t>”</a:t>
            </a:r>
            <a:endParaRPr lang="en-US" i="1" dirty="0" smtClean="0"/>
          </a:p>
          <a:p>
            <a:pPr lvl="2"/>
            <a:endParaRPr lang="en-US" dirty="0" smtClean="0"/>
          </a:p>
        </p:txBody>
      </p:sp>
      <p:sp>
        <p:nvSpPr>
          <p:cNvPr id="6" name="TextBox 3"/>
          <p:cNvSpPr txBox="1"/>
          <p:nvPr/>
        </p:nvSpPr>
        <p:spPr>
          <a:xfrm>
            <a:off x="0" y="6322898"/>
            <a:ext cx="9144000" cy="553998"/>
          </a:xfrm>
          <a:prstGeom prst="rect">
            <a:avLst/>
          </a:prstGeom>
          <a:noFill/>
        </p:spPr>
        <p:txBody>
          <a:bodyPr wrap="square" rtlCol="0">
            <a:spAutoFit/>
          </a:bodyPr>
          <a:lstStyle/>
          <a:p>
            <a:r>
              <a:rPr lang="en-US" sz="1000" dirty="0" smtClean="0"/>
              <a:t>[1] J</a:t>
            </a:r>
            <a:r>
              <a:rPr lang="en-US" sz="1000" dirty="0"/>
              <a:t>. </a:t>
            </a:r>
            <a:r>
              <a:rPr lang="en-US" sz="1000" dirty="0" err="1"/>
              <a:t>Balasch</a:t>
            </a:r>
            <a:r>
              <a:rPr lang="en-US" sz="1000" dirty="0"/>
              <a:t>, A. </a:t>
            </a:r>
            <a:r>
              <a:rPr lang="en-US" sz="1000" dirty="0" err="1"/>
              <a:t>Rial</a:t>
            </a:r>
            <a:r>
              <a:rPr lang="en-US" sz="1000" dirty="0"/>
              <a:t>, C. </a:t>
            </a:r>
            <a:r>
              <a:rPr lang="en-US" sz="1000" dirty="0" err="1"/>
              <a:t>Troncoso</a:t>
            </a:r>
            <a:r>
              <a:rPr lang="en-US" sz="1000" dirty="0"/>
              <a:t>, B. </a:t>
            </a:r>
            <a:r>
              <a:rPr lang="en-US" sz="1000" dirty="0" err="1"/>
              <a:t>Preneel</a:t>
            </a:r>
            <a:r>
              <a:rPr lang="en-US" sz="1000" dirty="0"/>
              <a:t>, I. </a:t>
            </a:r>
            <a:r>
              <a:rPr lang="en-US" sz="1000" dirty="0" err="1" smtClean="0"/>
              <a:t>Verbauwhede</a:t>
            </a:r>
            <a:r>
              <a:rPr lang="en-US" sz="1000" dirty="0"/>
              <a:t>, and C. </a:t>
            </a:r>
            <a:r>
              <a:rPr lang="en-US" sz="1000" dirty="0" err="1"/>
              <a:t>Geuens</a:t>
            </a:r>
            <a:r>
              <a:rPr lang="en-US" sz="1000" dirty="0"/>
              <a:t>, “</a:t>
            </a:r>
            <a:r>
              <a:rPr lang="en-US" sz="1000" dirty="0" err="1"/>
              <a:t>PrETP</a:t>
            </a:r>
            <a:r>
              <a:rPr lang="en-US" sz="1000" dirty="0"/>
              <a:t>: </a:t>
            </a:r>
            <a:r>
              <a:rPr lang="en-US" sz="1000" dirty="0" smtClean="0"/>
              <a:t>Privacy-Preserving Electronic </a:t>
            </a:r>
            <a:r>
              <a:rPr lang="en-US" sz="1000" dirty="0"/>
              <a:t>Toll Pricing.” in USENIX Sec. </a:t>
            </a:r>
            <a:r>
              <a:rPr lang="en-US" sz="1000" dirty="0" err="1"/>
              <a:t>Symp</a:t>
            </a:r>
            <a:r>
              <a:rPr lang="en-US" sz="1000" dirty="0"/>
              <a:t>. </a:t>
            </a:r>
            <a:r>
              <a:rPr lang="en-US" sz="1000" dirty="0" smtClean="0"/>
              <a:t>USENIX Association</a:t>
            </a:r>
            <a:r>
              <a:rPr lang="en-US" sz="1000" dirty="0"/>
              <a:t>, 2010</a:t>
            </a:r>
            <a:r>
              <a:rPr lang="en-US" sz="1000" dirty="0" smtClean="0"/>
              <a:t>.</a:t>
            </a:r>
          </a:p>
          <a:p>
            <a:r>
              <a:rPr lang="en-US" sz="1000" dirty="0" smtClean="0"/>
              <a:t>[2] R</a:t>
            </a:r>
            <a:r>
              <a:rPr lang="en-US" sz="1000" dirty="0"/>
              <a:t>. Kirk, “Cars of the future: the Internet of Things in </a:t>
            </a:r>
            <a:r>
              <a:rPr lang="en-US" sz="1000" dirty="0" smtClean="0"/>
              <a:t>the automotive </a:t>
            </a:r>
            <a:r>
              <a:rPr lang="en-US" sz="1000" dirty="0"/>
              <a:t>industry,” Network Security, vol. 2015, no. </a:t>
            </a:r>
            <a:r>
              <a:rPr lang="en-US" sz="1000" dirty="0" smtClean="0"/>
              <a:t>9, pp</a:t>
            </a:r>
            <a:r>
              <a:rPr lang="en-US" sz="1000" dirty="0"/>
              <a:t>. 16–18, 2015.</a:t>
            </a:r>
          </a:p>
        </p:txBody>
      </p:sp>
      <p:sp>
        <p:nvSpPr>
          <p:cNvPr id="5" name="Slide Number Placeholder 4"/>
          <p:cNvSpPr>
            <a:spLocks noGrp="1"/>
          </p:cNvSpPr>
          <p:nvPr>
            <p:ph type="sldNum" sz="quarter" idx="12"/>
          </p:nvPr>
        </p:nvSpPr>
        <p:spPr/>
        <p:txBody>
          <a:bodyPr/>
          <a:lstStyle/>
          <a:p>
            <a:fld id="{2066355A-084C-D24E-9AD2-7E4FC41EA627}" type="slidenum">
              <a:rPr lang="en-US" smtClean="0"/>
              <a:pPr/>
              <a:t>91</a:t>
            </a:fld>
            <a:endParaRPr lang="en-US" dirty="0"/>
          </a:p>
        </p:txBody>
      </p:sp>
    </p:spTree>
    <p:extLst>
      <p:ext uri="{BB962C8B-B14F-4D97-AF65-F5344CB8AC3E}">
        <p14:creationId xmlns:p14="http://schemas.microsoft.com/office/powerpoint/2010/main" xmlns="" val="394773781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779787" cy="1143000"/>
          </a:xfrm>
        </p:spPr>
        <p:txBody>
          <a:bodyPr>
            <a:normAutofit/>
          </a:bodyPr>
          <a:lstStyle/>
          <a:p>
            <a:pPr lvl="0"/>
            <a:r>
              <a:rPr lang="en-GB" dirty="0"/>
              <a:t>State of the </a:t>
            </a:r>
            <a:r>
              <a:rPr lang="en-GB" dirty="0" smtClean="0"/>
              <a:t>art</a:t>
            </a:r>
            <a:endParaRPr lang="en-US" dirty="0"/>
          </a:p>
        </p:txBody>
      </p:sp>
      <p:sp>
        <p:nvSpPr>
          <p:cNvPr id="3" name="Content Placeholder 2"/>
          <p:cNvSpPr>
            <a:spLocks noGrp="1"/>
          </p:cNvSpPr>
          <p:nvPr>
            <p:ph idx="1"/>
          </p:nvPr>
        </p:nvSpPr>
        <p:spPr>
          <a:xfrm>
            <a:off x="457200" y="1600200"/>
            <a:ext cx="4779787" cy="4525963"/>
          </a:xfrm>
        </p:spPr>
        <p:txBody>
          <a:bodyPr>
            <a:normAutofit/>
          </a:bodyPr>
          <a:lstStyle/>
          <a:p>
            <a:r>
              <a:rPr lang="en-US" sz="2800" dirty="0" smtClean="0"/>
              <a:t>Japan:</a:t>
            </a:r>
          </a:p>
          <a:p>
            <a:pPr lvl="1"/>
            <a:r>
              <a:rPr lang="en-US" sz="2400" dirty="0" smtClean="0"/>
              <a:t>Toyota ships cars with collision caution and cruise control systems</a:t>
            </a:r>
          </a:p>
          <a:p>
            <a:pPr lvl="1"/>
            <a:r>
              <a:rPr lang="en-US" sz="2400" dirty="0" smtClean="0"/>
              <a:t>760MHz frequency reserved for ITS</a:t>
            </a:r>
          </a:p>
          <a:p>
            <a:pPr lvl="1"/>
            <a:r>
              <a:rPr lang="en-US" sz="2400" dirty="0" smtClean="0"/>
              <a:t>47 road-side units in Tokyo, Nagoya City, </a:t>
            </a:r>
            <a:br>
              <a:rPr lang="en-US" sz="2400" dirty="0" smtClean="0"/>
            </a:br>
            <a:r>
              <a:rPr lang="en-US" sz="2400" dirty="0" smtClean="0"/>
              <a:t>Toyota City</a:t>
            </a:r>
            <a:endParaRPr lang="en-US" sz="2400" dirty="0"/>
          </a:p>
        </p:txBody>
      </p:sp>
      <p:sp>
        <p:nvSpPr>
          <p:cNvPr id="5" name="TextBox 4"/>
          <p:cNvSpPr txBox="1"/>
          <p:nvPr/>
        </p:nvSpPr>
        <p:spPr>
          <a:xfrm>
            <a:off x="5186642" y="6611779"/>
            <a:ext cx="3957358" cy="246221"/>
          </a:xfrm>
          <a:prstGeom prst="rect">
            <a:avLst/>
          </a:prstGeom>
          <a:noFill/>
        </p:spPr>
        <p:txBody>
          <a:bodyPr wrap="none" rtlCol="0">
            <a:spAutoFit/>
          </a:bodyPr>
          <a:lstStyle/>
          <a:p>
            <a:r>
              <a:rPr lang="en-US" sz="1000" dirty="0" smtClean="0">
                <a:hlinkClick r:id="rId2"/>
              </a:rPr>
              <a:t>Images</a:t>
            </a:r>
            <a:r>
              <a:rPr lang="en-US" sz="1000" dirty="0" smtClean="0"/>
              <a:t> </a:t>
            </a:r>
            <a:r>
              <a:rPr lang="en-US" sz="1000" dirty="0"/>
              <a:t>by U.S. Department of </a:t>
            </a:r>
            <a:r>
              <a:rPr lang="en-US" sz="1000" dirty="0" smtClean="0"/>
              <a:t>Transportation under </a:t>
            </a:r>
            <a:r>
              <a:rPr lang="en-US" sz="1000" dirty="0" smtClean="0">
                <a:hlinkClick r:id="rId3"/>
              </a:rPr>
              <a:t>CC0 public domain</a:t>
            </a:r>
            <a:endParaRPr lang="en-US" sz="1000" dirty="0"/>
          </a:p>
        </p:txBody>
      </p:sp>
      <p:pic>
        <p:nvPicPr>
          <p:cNvPr id="4" name="Picture 3"/>
          <p:cNvPicPr>
            <a:picLocks noChangeAspect="1"/>
          </p:cNvPicPr>
          <p:nvPr/>
        </p:nvPicPr>
        <p:blipFill>
          <a:blip r:embed="rId4"/>
          <a:stretch>
            <a:fillRect/>
          </a:stretch>
        </p:blipFill>
        <p:spPr>
          <a:xfrm>
            <a:off x="5236987" y="3086676"/>
            <a:ext cx="3907013" cy="3405613"/>
          </a:xfrm>
          <a:prstGeom prst="rect">
            <a:avLst/>
          </a:prstGeom>
        </p:spPr>
      </p:pic>
      <p:pic>
        <p:nvPicPr>
          <p:cNvPr id="7" name="Picture 6"/>
          <p:cNvPicPr>
            <a:picLocks noChangeAspect="1"/>
          </p:cNvPicPr>
          <p:nvPr/>
        </p:nvPicPr>
        <p:blipFill>
          <a:blip r:embed="rId5"/>
          <a:stretch>
            <a:fillRect/>
          </a:stretch>
        </p:blipFill>
        <p:spPr>
          <a:xfrm>
            <a:off x="5236987" y="245761"/>
            <a:ext cx="3907013" cy="2602523"/>
          </a:xfrm>
          <a:prstGeom prst="rect">
            <a:avLst/>
          </a:prstGeom>
        </p:spPr>
      </p:pic>
      <p:sp>
        <p:nvSpPr>
          <p:cNvPr id="8" name="Slide Number Placeholder 7"/>
          <p:cNvSpPr>
            <a:spLocks noGrp="1"/>
          </p:cNvSpPr>
          <p:nvPr>
            <p:ph type="sldNum" sz="quarter" idx="12"/>
          </p:nvPr>
        </p:nvSpPr>
        <p:spPr/>
        <p:txBody>
          <a:bodyPr/>
          <a:lstStyle/>
          <a:p>
            <a:fld id="{2066355A-084C-D24E-9AD2-7E4FC41EA627}" type="slidenum">
              <a:rPr lang="en-US" smtClean="0"/>
              <a:pPr/>
              <a:t>92</a:t>
            </a:fld>
            <a:endParaRPr lang="en-US" dirty="0"/>
          </a:p>
        </p:txBody>
      </p:sp>
    </p:spTree>
    <p:extLst>
      <p:ext uri="{BB962C8B-B14F-4D97-AF65-F5344CB8AC3E}">
        <p14:creationId xmlns:p14="http://schemas.microsoft.com/office/powerpoint/2010/main" xmlns="" val="36031553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Internet of </a:t>
            </a:r>
            <a:r>
              <a:rPr lang="en-GB" dirty="0" smtClean="0"/>
              <a:t>Things</a:t>
            </a:r>
            <a:endParaRPr lang="en-US" dirty="0"/>
          </a:p>
        </p:txBody>
      </p:sp>
      <p:sp>
        <p:nvSpPr>
          <p:cNvPr id="4" name="Text Placeholder 3"/>
          <p:cNvSpPr>
            <a:spLocks noGrp="1"/>
          </p:cNvSpPr>
          <p:nvPr>
            <p:ph type="body" idx="1"/>
          </p:nvPr>
        </p:nvSpPr>
        <p:spPr/>
        <p:txBody>
          <a:bodyPr/>
          <a:lstStyle/>
          <a:p>
            <a:endParaRPr lang="en-US"/>
          </a:p>
        </p:txBody>
      </p:sp>
      <p:pic>
        <p:nvPicPr>
          <p:cNvPr id="6" name="Picture 5" descr="network-782707_1280.png"/>
          <p:cNvPicPr>
            <a:picLocks noChangeAspect="1"/>
          </p:cNvPicPr>
          <p:nvPr/>
        </p:nvPicPr>
        <p:blipFill rotWithShape="1">
          <a:blip r:embed="rId2">
            <a:extLst>
              <a:ext uri="{28A0092B-C50C-407E-A947-70E740481C1C}">
                <a14:useLocalDpi xmlns:a14="http://schemas.microsoft.com/office/drawing/2010/main" xmlns="" val="0"/>
              </a:ext>
            </a:extLst>
          </a:blip>
          <a:srcRect t="7431" b="8249"/>
          <a:stretch/>
        </p:blipFill>
        <p:spPr>
          <a:xfrm>
            <a:off x="0" y="0"/>
            <a:ext cx="9144000" cy="5011482"/>
          </a:xfrm>
          <a:prstGeom prst="rect">
            <a:avLst/>
          </a:prstGeom>
        </p:spPr>
      </p:pic>
      <p:sp>
        <p:nvSpPr>
          <p:cNvPr id="5" name="TextBox 4"/>
          <p:cNvSpPr txBox="1"/>
          <p:nvPr/>
        </p:nvSpPr>
        <p:spPr>
          <a:xfrm>
            <a:off x="6690436" y="6611779"/>
            <a:ext cx="2453564" cy="246221"/>
          </a:xfrm>
          <a:prstGeom prst="rect">
            <a:avLst/>
          </a:prstGeom>
          <a:noFill/>
        </p:spPr>
        <p:txBody>
          <a:bodyPr wrap="square" rtlCol="0">
            <a:spAutoFit/>
          </a:bodyPr>
          <a:lstStyle/>
          <a:p>
            <a:r>
              <a:rPr lang="en-US" sz="1000" dirty="0" smtClean="0">
                <a:hlinkClick r:id="rId3"/>
              </a:rPr>
              <a:t>Image </a:t>
            </a:r>
            <a:r>
              <a:rPr lang="en-US" sz="1000" dirty="0" smtClean="0"/>
              <a:t>by </a:t>
            </a:r>
            <a:r>
              <a:rPr lang="en-US" sz="1000" dirty="0" smtClean="0">
                <a:hlinkClick r:id="rId4"/>
              </a:rPr>
              <a:t>jeferrb </a:t>
            </a:r>
            <a:r>
              <a:rPr lang="en-US" sz="1000" dirty="0" smtClean="0"/>
              <a:t>under </a:t>
            </a:r>
            <a:r>
              <a:rPr lang="en-US" sz="1000" dirty="0" smtClean="0">
                <a:hlinkClick r:id="rId5"/>
              </a:rPr>
              <a:t>CC0 Public Domain</a:t>
            </a:r>
            <a:endParaRPr lang="en-US" sz="1000" dirty="0"/>
          </a:p>
        </p:txBody>
      </p:sp>
    </p:spTree>
    <p:extLst>
      <p:ext uri="{BB962C8B-B14F-4D97-AF65-F5344CB8AC3E}">
        <p14:creationId xmlns:p14="http://schemas.microsoft.com/office/powerpoint/2010/main" xmlns="" val="151714712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Internet of Things in Context</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3025373890"/>
              </p:ext>
            </p:extLst>
          </p:nvPr>
        </p:nvGraphicFramePr>
        <p:xfrm>
          <a:off x="457200" y="1600200"/>
          <a:ext cx="8229600" cy="1280160"/>
        </p:xfrm>
        <a:graphic>
          <a:graphicData uri="http://schemas.openxmlformats.org/drawingml/2006/table">
            <a:tbl>
              <a:tblPr firstRow="1" bandRow="1">
                <a:tableStyleId>{69012ECD-51FC-41F1-AA8D-1B2483CD663E}</a:tableStyleId>
              </a:tblPr>
              <a:tblGrid>
                <a:gridCol w="4114800"/>
                <a:gridCol w="4114800"/>
              </a:tblGrid>
              <a:tr h="370840">
                <a:tc>
                  <a:txBody>
                    <a:bodyPr/>
                    <a:lstStyle/>
                    <a:p>
                      <a:r>
                        <a:rPr lang="en-US" sz="2400" dirty="0" smtClean="0"/>
                        <a:t>Attackers</a:t>
                      </a:r>
                      <a:endParaRPr lang="en-US" sz="2400" dirty="0"/>
                    </a:p>
                  </a:txBody>
                  <a:tcPr/>
                </a:tc>
                <a:tc>
                  <a:txBody>
                    <a:bodyPr/>
                    <a:lstStyle/>
                    <a:p>
                      <a:r>
                        <a:rPr lang="en-US" sz="2400" dirty="0" smtClean="0"/>
                        <a:t>Attack Channels</a:t>
                      </a:r>
                      <a:endParaRPr lang="en-US" sz="2400" dirty="0"/>
                    </a:p>
                  </a:txBody>
                  <a:tcPr/>
                </a:tc>
              </a:tr>
              <a:tr h="741680">
                <a:tc>
                  <a:txBody>
                    <a:bodyPr/>
                    <a:lstStyle/>
                    <a:p>
                      <a:r>
                        <a:rPr lang="en-US" sz="2400" dirty="0" smtClean="0"/>
                        <a:t>Service providers</a:t>
                      </a:r>
                    </a:p>
                    <a:p>
                      <a:r>
                        <a:rPr lang="en-US" sz="2400" dirty="0" smtClean="0"/>
                        <a:t>Involved parties</a:t>
                      </a:r>
                      <a:endParaRPr lang="en-US" sz="2400" b="1" dirty="0"/>
                    </a:p>
                  </a:txBody>
                  <a:tcPr/>
                </a:tc>
                <a:tc>
                  <a:txBody>
                    <a:bodyPr/>
                    <a:lstStyle/>
                    <a:p>
                      <a:r>
                        <a:rPr lang="en-US" sz="2400" dirty="0" smtClean="0"/>
                        <a:t>Repurposed data</a:t>
                      </a:r>
                      <a:endParaRPr lang="en-US" sz="2400" b="1" dirty="0" smtClean="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2797942015"/>
              </p:ext>
            </p:extLst>
          </p:nvPr>
        </p:nvGraphicFramePr>
        <p:xfrm>
          <a:off x="457200" y="3184751"/>
          <a:ext cx="8229600" cy="2743200"/>
        </p:xfrm>
        <a:graphic>
          <a:graphicData uri="http://schemas.openxmlformats.org/drawingml/2006/table">
            <a:tbl>
              <a:tblPr firstRow="1" bandRow="1">
                <a:tableStyleId>{F2DE63D5-997A-4646-A377-4702673A728D}</a:tableStyleId>
              </a:tblPr>
              <a:tblGrid>
                <a:gridCol w="4114800"/>
                <a:gridCol w="4114800"/>
              </a:tblGrid>
              <a:tr h="370840">
                <a:tc>
                  <a:txBody>
                    <a:bodyPr/>
                    <a:lstStyle/>
                    <a:p>
                      <a:r>
                        <a:rPr lang="en-US" sz="2400" dirty="0" smtClean="0"/>
                        <a:t>Privacy Types</a:t>
                      </a:r>
                      <a:endParaRPr lang="en-US" sz="2400" dirty="0"/>
                    </a:p>
                  </a:txBody>
                  <a:tcPr/>
                </a:tc>
                <a:tc>
                  <a:txBody>
                    <a:bodyPr/>
                    <a:lstStyle/>
                    <a:p>
                      <a:r>
                        <a:rPr lang="en-US" sz="2400" dirty="0" smtClean="0"/>
                        <a:t>Solutions</a:t>
                      </a:r>
                      <a:endParaRPr lang="en-US" sz="2400" dirty="0"/>
                    </a:p>
                  </a:txBody>
                  <a:tcPr/>
                </a:tc>
              </a:tr>
              <a:tr h="370840">
                <a:tc>
                  <a:txBody>
                    <a:bodyPr/>
                    <a:lstStyle/>
                    <a:p>
                      <a:r>
                        <a:rPr lang="en-US" sz="2400" b="1" dirty="0" smtClean="0"/>
                        <a:t>Body &amp; Mind</a:t>
                      </a:r>
                    </a:p>
                    <a:p>
                      <a:pPr marL="342900" indent="-342900">
                        <a:buFont typeface="Arial"/>
                        <a:buChar char="•"/>
                      </a:pPr>
                      <a:r>
                        <a:rPr lang="en-US" sz="2400" b="0" dirty="0" smtClean="0"/>
                        <a:t>Smart fridge</a:t>
                      </a:r>
                    </a:p>
                    <a:p>
                      <a:r>
                        <a:rPr lang="en-US" sz="2400" b="1" dirty="0" smtClean="0"/>
                        <a:t>Behavior &amp; Action, Location</a:t>
                      </a:r>
                    </a:p>
                    <a:p>
                      <a:pPr marL="342900" indent="-342900">
                        <a:buFont typeface="Arial"/>
                        <a:buChar char="•"/>
                      </a:pPr>
                      <a:r>
                        <a:rPr lang="en-US" sz="2400" b="0" dirty="0" smtClean="0"/>
                        <a:t>Smart</a:t>
                      </a:r>
                      <a:r>
                        <a:rPr lang="en-US" sz="2400" b="0" baseline="0" dirty="0" smtClean="0"/>
                        <a:t> meters</a:t>
                      </a:r>
                      <a:endParaRPr lang="en-US" sz="2400" b="0" dirty="0" smtClean="0"/>
                    </a:p>
                    <a:p>
                      <a:r>
                        <a:rPr lang="en-US" sz="2400" b="1" dirty="0" smtClean="0"/>
                        <a:t>Media, Social Life</a:t>
                      </a:r>
                    </a:p>
                    <a:p>
                      <a:pPr marL="342900" indent="-342900">
                        <a:buFont typeface="Arial"/>
                        <a:buChar char="•"/>
                      </a:pPr>
                      <a:r>
                        <a:rPr lang="en-US" sz="2400" b="0" dirty="0" smtClean="0"/>
                        <a:t>Augmented</a:t>
                      </a:r>
                      <a:r>
                        <a:rPr lang="en-US" sz="2400" b="0" baseline="0" dirty="0" smtClean="0"/>
                        <a:t> reality</a:t>
                      </a:r>
                      <a:endParaRPr lang="en-US" sz="2400" b="0" dirty="0" smtClean="0"/>
                    </a:p>
                  </a:txBody>
                  <a:tcPr/>
                </a:tc>
                <a:tc>
                  <a:txBody>
                    <a:bodyPr/>
                    <a:lstStyle/>
                    <a:p>
                      <a:pPr marL="285750" indent="-285750">
                        <a:buFont typeface="Arial"/>
                        <a:buChar char="•"/>
                      </a:pPr>
                      <a:r>
                        <a:rPr lang="en-US" sz="2400" dirty="0" smtClean="0"/>
                        <a:t>Data</a:t>
                      </a:r>
                      <a:r>
                        <a:rPr lang="en-US" sz="2400" baseline="0" dirty="0" smtClean="0"/>
                        <a:t> Minimization</a:t>
                      </a:r>
                    </a:p>
                    <a:p>
                      <a:pPr marL="285750" indent="-285750">
                        <a:buFont typeface="Arial"/>
                        <a:buChar char="•"/>
                      </a:pPr>
                      <a:r>
                        <a:rPr lang="en-US" sz="2400" dirty="0" smtClean="0"/>
                        <a:t>Obfuscation</a:t>
                      </a:r>
                    </a:p>
                    <a:p>
                      <a:pPr marL="285750" indent="-285750">
                        <a:buFont typeface="Arial"/>
                        <a:buChar char="•"/>
                      </a:pPr>
                      <a:r>
                        <a:rPr lang="en-US" sz="2400" dirty="0" smtClean="0"/>
                        <a:t>Anonymization</a:t>
                      </a:r>
                    </a:p>
                    <a:p>
                      <a:pPr marL="285750" indent="-285750">
                        <a:buFont typeface="Arial"/>
                        <a:buChar char="•"/>
                      </a:pPr>
                      <a:r>
                        <a:rPr lang="en-US" sz="2400" dirty="0" smtClean="0"/>
                        <a:t>Aggregation</a:t>
                      </a:r>
                    </a:p>
                    <a:p>
                      <a:pPr marL="285750" indent="-285750">
                        <a:buFont typeface="Arial"/>
                        <a:buChar char="•"/>
                      </a:pPr>
                      <a:r>
                        <a:rPr lang="en-US" sz="2400" dirty="0" smtClean="0"/>
                        <a:t>Encryption</a:t>
                      </a:r>
                    </a:p>
                  </a:txBody>
                  <a:tcPr/>
                </a:tc>
              </a:tr>
            </a:tbl>
          </a:graphicData>
        </a:graphic>
      </p:graphicFrame>
      <p:sp>
        <p:nvSpPr>
          <p:cNvPr id="3" name="Slide Number Placeholder 2"/>
          <p:cNvSpPr>
            <a:spLocks noGrp="1"/>
          </p:cNvSpPr>
          <p:nvPr>
            <p:ph type="sldNum" sz="quarter" idx="12"/>
          </p:nvPr>
        </p:nvSpPr>
        <p:spPr/>
        <p:txBody>
          <a:bodyPr/>
          <a:lstStyle/>
          <a:p>
            <a:fld id="{2066355A-084C-D24E-9AD2-7E4FC41EA627}" type="slidenum">
              <a:rPr lang="en-US" smtClean="0"/>
              <a:pPr/>
              <a:t>94</a:t>
            </a:fld>
            <a:endParaRPr lang="en-US" dirty="0"/>
          </a:p>
        </p:txBody>
      </p:sp>
    </p:spTree>
    <p:extLst>
      <p:ext uri="{BB962C8B-B14F-4D97-AF65-F5344CB8AC3E}">
        <p14:creationId xmlns:p14="http://schemas.microsoft.com/office/powerpoint/2010/main" xmlns="" val="28266001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Data </a:t>
            </a:r>
            <a:r>
              <a:rPr lang="en-GB" dirty="0" smtClean="0"/>
              <a:t>minimization</a:t>
            </a:r>
            <a:endParaRPr lang="en-US" dirty="0"/>
          </a:p>
        </p:txBody>
      </p:sp>
      <p:sp>
        <p:nvSpPr>
          <p:cNvPr id="3" name="Content Placeholder 2"/>
          <p:cNvSpPr>
            <a:spLocks noGrp="1"/>
          </p:cNvSpPr>
          <p:nvPr>
            <p:ph idx="1"/>
          </p:nvPr>
        </p:nvSpPr>
        <p:spPr/>
        <p:txBody>
          <a:bodyPr>
            <a:normAutofit/>
          </a:bodyPr>
          <a:lstStyle/>
          <a:p>
            <a:r>
              <a:rPr lang="en-US" sz="2800" dirty="0" err="1" smtClean="0"/>
              <a:t>IoT</a:t>
            </a:r>
            <a:r>
              <a:rPr lang="en-US" sz="2800" dirty="0" smtClean="0"/>
              <a:t> devices are exposed to lots of sensitive information</a:t>
            </a:r>
          </a:p>
          <a:p>
            <a:pPr lvl="1"/>
            <a:r>
              <a:rPr lang="en-US" sz="2400" dirty="0" smtClean="0"/>
              <a:t>Smart meters can leak which TV program you watch</a:t>
            </a:r>
          </a:p>
          <a:p>
            <a:r>
              <a:rPr lang="en-US" sz="2800" dirty="0" smtClean="0"/>
              <a:t>Use local operations to avoid leaks</a:t>
            </a:r>
          </a:p>
          <a:p>
            <a:r>
              <a:rPr lang="en-US" sz="2800" dirty="0" smtClean="0"/>
              <a:t>Provider can be assured of correctness (e.g., for billing) with </a:t>
            </a:r>
            <a:r>
              <a:rPr lang="en-US" sz="2800" b="1" dirty="0" smtClean="0"/>
              <a:t>zero-knowledge proofs</a:t>
            </a:r>
          </a:p>
          <a:p>
            <a:pPr lvl="1"/>
            <a:r>
              <a:rPr lang="en-US" sz="2400" dirty="0" smtClean="0"/>
              <a:t>Device convinces provider of correctness without disclosing any other information</a:t>
            </a:r>
          </a:p>
          <a:p>
            <a:pPr lvl="1"/>
            <a:r>
              <a:rPr lang="en-US" sz="2400" dirty="0" smtClean="0"/>
              <a:t>Implementations are feasible on resource-constrained meters</a:t>
            </a:r>
          </a:p>
        </p:txBody>
      </p:sp>
      <p:sp>
        <p:nvSpPr>
          <p:cNvPr id="4" name="TextBox 3"/>
          <p:cNvSpPr txBox="1"/>
          <p:nvPr/>
        </p:nvSpPr>
        <p:spPr>
          <a:xfrm>
            <a:off x="0" y="6138492"/>
            <a:ext cx="9144001" cy="707886"/>
          </a:xfrm>
          <a:prstGeom prst="rect">
            <a:avLst/>
          </a:prstGeom>
          <a:noFill/>
        </p:spPr>
        <p:txBody>
          <a:bodyPr wrap="square" rtlCol="0">
            <a:spAutoFit/>
          </a:bodyPr>
          <a:lstStyle/>
          <a:p>
            <a:r>
              <a:rPr lang="en-US" sz="1000" dirty="0" smtClean="0"/>
              <a:t>[1] U</a:t>
            </a:r>
            <a:r>
              <a:rPr lang="en-US" sz="1000" dirty="0"/>
              <a:t>. </a:t>
            </a:r>
            <a:r>
              <a:rPr lang="en-US" sz="1000" dirty="0" err="1"/>
              <a:t>Greveler</a:t>
            </a:r>
            <a:r>
              <a:rPr lang="en-US" sz="1000" dirty="0"/>
              <a:t>, P. </a:t>
            </a:r>
            <a:r>
              <a:rPr lang="en-US" sz="1000" dirty="0" err="1"/>
              <a:t>Glösekötterz</a:t>
            </a:r>
            <a:r>
              <a:rPr lang="en-US" sz="1000" dirty="0"/>
              <a:t>, B. </a:t>
            </a:r>
            <a:r>
              <a:rPr lang="en-US" sz="1000" dirty="0" err="1"/>
              <a:t>Justusy</a:t>
            </a:r>
            <a:r>
              <a:rPr lang="en-US" sz="1000" dirty="0"/>
              <a:t>, and D. </a:t>
            </a:r>
            <a:r>
              <a:rPr lang="en-US" sz="1000" dirty="0" err="1"/>
              <a:t>Loehr</a:t>
            </a:r>
            <a:r>
              <a:rPr lang="en-US" sz="1000" dirty="0"/>
              <a:t>, “Multimedia content identification through smart meter </a:t>
            </a:r>
            <a:r>
              <a:rPr lang="en-US" sz="1000" dirty="0" smtClean="0"/>
              <a:t>power </a:t>
            </a:r>
            <a:r>
              <a:rPr lang="en-US" sz="1000" dirty="0"/>
              <a:t>usage profiles,” in </a:t>
            </a:r>
            <a:r>
              <a:rPr lang="en-US" sz="1000" i="1" dirty="0"/>
              <a:t>Proc. Information and Knowledge Engineering (IKE)</a:t>
            </a:r>
            <a:r>
              <a:rPr lang="en-US" sz="1000" dirty="0"/>
              <a:t>. The Steering Committee of The World Congress in Computer Science, Computer Engineering and Applied Computing (</a:t>
            </a:r>
            <a:r>
              <a:rPr lang="en-US" sz="1000" dirty="0" err="1"/>
              <a:t>WorldComp</a:t>
            </a:r>
            <a:r>
              <a:rPr lang="en-US" sz="1000" dirty="0"/>
              <a:t>), 2012. </a:t>
            </a:r>
            <a:endParaRPr lang="en-US" sz="1000" dirty="0" smtClean="0"/>
          </a:p>
          <a:p>
            <a:r>
              <a:rPr lang="en-US" sz="1000" dirty="0" smtClean="0"/>
              <a:t>[2] A</a:t>
            </a:r>
            <a:r>
              <a:rPr lang="en-US" sz="1000" dirty="0"/>
              <a:t>. </a:t>
            </a:r>
            <a:r>
              <a:rPr lang="en-US" sz="1000" dirty="0" err="1"/>
              <a:t>Rial</a:t>
            </a:r>
            <a:r>
              <a:rPr lang="en-US" sz="1000" dirty="0"/>
              <a:t> and G. </a:t>
            </a:r>
            <a:r>
              <a:rPr lang="en-US" sz="1000" dirty="0" err="1"/>
              <a:t>Danezis</a:t>
            </a:r>
            <a:r>
              <a:rPr lang="en-US" sz="1000" dirty="0"/>
              <a:t>, “Privacy-preserving Smart </a:t>
            </a:r>
            <a:r>
              <a:rPr lang="en-US" sz="1000" dirty="0" smtClean="0"/>
              <a:t>Metering</a:t>
            </a:r>
            <a:r>
              <a:rPr lang="en-US" sz="1000" dirty="0"/>
              <a:t>,” in </a:t>
            </a:r>
            <a:r>
              <a:rPr lang="en-US" sz="1000" i="1" dirty="0"/>
              <a:t>WPES 2011</a:t>
            </a:r>
            <a:r>
              <a:rPr lang="en-US" sz="1000" dirty="0"/>
              <a:t>. ACM, 2014. </a:t>
            </a:r>
            <a:endParaRPr lang="en-US" sz="1000" dirty="0" smtClean="0"/>
          </a:p>
          <a:p>
            <a:r>
              <a:rPr lang="en-US" sz="1000" dirty="0" smtClean="0"/>
              <a:t>[3] M</a:t>
            </a:r>
            <a:r>
              <a:rPr lang="en-US" sz="1000" dirty="0"/>
              <a:t>. </a:t>
            </a:r>
            <a:r>
              <a:rPr lang="en-US" sz="1000" dirty="0" err="1"/>
              <a:t>Jawurek</a:t>
            </a:r>
            <a:r>
              <a:rPr lang="en-US" sz="1000" dirty="0"/>
              <a:t>, M. Johns, and F. </a:t>
            </a:r>
            <a:r>
              <a:rPr lang="en-US" sz="1000" dirty="0" err="1"/>
              <a:t>Kerschbaum</a:t>
            </a:r>
            <a:r>
              <a:rPr lang="en-US" sz="1000" dirty="0"/>
              <a:t>, “Plug-In </a:t>
            </a:r>
            <a:r>
              <a:rPr lang="en-US" sz="1000" dirty="0" smtClean="0"/>
              <a:t>Privacy </a:t>
            </a:r>
            <a:r>
              <a:rPr lang="en-US" sz="1000" dirty="0"/>
              <a:t>for Smart Metering Billing,” in </a:t>
            </a:r>
            <a:r>
              <a:rPr lang="en-US" sz="1000" i="1" dirty="0"/>
              <a:t>Privacy Enhancing Technologies</a:t>
            </a:r>
            <a:r>
              <a:rPr lang="en-US" sz="1000" dirty="0"/>
              <a:t>. Springer, 2011. </a:t>
            </a:r>
          </a:p>
        </p:txBody>
      </p:sp>
      <p:sp>
        <p:nvSpPr>
          <p:cNvPr id="6" name="Slide Number Placeholder 5"/>
          <p:cNvSpPr>
            <a:spLocks noGrp="1"/>
          </p:cNvSpPr>
          <p:nvPr>
            <p:ph type="sldNum" sz="quarter" idx="12"/>
          </p:nvPr>
        </p:nvSpPr>
        <p:spPr/>
        <p:txBody>
          <a:bodyPr/>
          <a:lstStyle/>
          <a:p>
            <a:fld id="{2066355A-084C-D24E-9AD2-7E4FC41EA627}" type="slidenum">
              <a:rPr lang="en-US" smtClean="0"/>
              <a:pPr/>
              <a:t>95</a:t>
            </a:fld>
            <a:endParaRPr lang="en-US" dirty="0"/>
          </a:p>
        </p:txBody>
      </p:sp>
    </p:spTree>
    <p:extLst>
      <p:ext uri="{BB962C8B-B14F-4D97-AF65-F5344CB8AC3E}">
        <p14:creationId xmlns:p14="http://schemas.microsoft.com/office/powerpoint/2010/main" xmlns="" val="34339175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err="1"/>
              <a:t>Anonymization</a:t>
            </a:r>
            <a:r>
              <a:rPr lang="en-GB" dirty="0"/>
              <a:t>/</a:t>
            </a:r>
            <a:r>
              <a:rPr lang="en-GB" dirty="0" smtClean="0"/>
              <a:t>aggregation</a:t>
            </a:r>
            <a:endParaRPr lang="en-US" dirty="0"/>
          </a:p>
        </p:txBody>
      </p:sp>
      <p:sp>
        <p:nvSpPr>
          <p:cNvPr id="3" name="Content Placeholder 2"/>
          <p:cNvSpPr>
            <a:spLocks noGrp="1"/>
          </p:cNvSpPr>
          <p:nvPr>
            <p:ph idx="1"/>
          </p:nvPr>
        </p:nvSpPr>
        <p:spPr/>
        <p:txBody>
          <a:bodyPr>
            <a:normAutofit/>
          </a:bodyPr>
          <a:lstStyle/>
          <a:p>
            <a:r>
              <a:rPr lang="en-US" sz="2800" dirty="0" smtClean="0"/>
              <a:t>Utility-neutral aggregation</a:t>
            </a:r>
          </a:p>
          <a:p>
            <a:pPr lvl="1"/>
            <a:r>
              <a:rPr lang="en-US" sz="2400" dirty="0" smtClean="0"/>
              <a:t>Smart grid management only needs aggregate data, e.g. for entire neighborhoods</a:t>
            </a:r>
          </a:p>
          <a:p>
            <a:r>
              <a:rPr lang="en-US" sz="2800" dirty="0" smtClean="0"/>
              <a:t>Aggregation can be performed by untrusted aggregator using </a:t>
            </a:r>
            <a:r>
              <a:rPr lang="en-US" sz="2800" b="1" dirty="0" smtClean="0"/>
              <a:t>homomorphic encryption</a:t>
            </a:r>
          </a:p>
          <a:p>
            <a:pPr lvl="1"/>
            <a:r>
              <a:rPr lang="en-US" sz="2400" dirty="0" smtClean="0"/>
              <a:t>Computations can be done on encrypted text</a:t>
            </a:r>
          </a:p>
          <a:p>
            <a:pPr lvl="1"/>
            <a:r>
              <a:rPr lang="en-US" sz="2400" dirty="0" smtClean="0"/>
              <a:t>E.g., </a:t>
            </a:r>
            <a:r>
              <a:rPr lang="en-US" sz="2400" dirty="0" err="1" smtClean="0"/>
              <a:t>Enc</a:t>
            </a:r>
            <a:r>
              <a:rPr lang="en-US" sz="2400" dirty="0" smtClean="0"/>
              <a:t>(5) + </a:t>
            </a:r>
            <a:r>
              <a:rPr lang="en-US" sz="2400" dirty="0" err="1" smtClean="0"/>
              <a:t>Enc</a:t>
            </a:r>
            <a:r>
              <a:rPr lang="en-US" sz="2400" dirty="0" smtClean="0"/>
              <a:t>(8) = </a:t>
            </a:r>
            <a:r>
              <a:rPr lang="en-US" sz="2400" dirty="0" err="1" smtClean="0"/>
              <a:t>Enc</a:t>
            </a:r>
            <a:r>
              <a:rPr lang="en-US" sz="2400" dirty="0" smtClean="0"/>
              <a:t>(5+8)</a:t>
            </a:r>
            <a:endParaRPr lang="en-US" sz="2400" dirty="0"/>
          </a:p>
        </p:txBody>
      </p:sp>
      <p:sp>
        <p:nvSpPr>
          <p:cNvPr id="4" name="TextBox 3"/>
          <p:cNvSpPr txBox="1"/>
          <p:nvPr/>
        </p:nvSpPr>
        <p:spPr>
          <a:xfrm>
            <a:off x="0" y="6457890"/>
            <a:ext cx="9144000" cy="400110"/>
          </a:xfrm>
          <a:prstGeom prst="rect">
            <a:avLst/>
          </a:prstGeom>
          <a:noFill/>
        </p:spPr>
        <p:txBody>
          <a:bodyPr wrap="square" rtlCol="0">
            <a:spAutoFit/>
          </a:bodyPr>
          <a:lstStyle/>
          <a:p>
            <a:r>
              <a:rPr lang="en-US" sz="1000" dirty="0" smtClean="0"/>
              <a:t>[1] F</a:t>
            </a:r>
            <a:r>
              <a:rPr lang="en-US" sz="1000" dirty="0"/>
              <a:t>. D. Garcia and B. Jacobs, “Privacy-friendly energy</a:t>
            </a:r>
            <a:r>
              <a:rPr lang="en-US" sz="1000" dirty="0" smtClean="0"/>
              <a:t>-metering </a:t>
            </a:r>
            <a:r>
              <a:rPr lang="en-US" sz="1000" dirty="0"/>
              <a:t>via homomorphic encryption,” in </a:t>
            </a:r>
            <a:r>
              <a:rPr lang="en-US" sz="1000" i="1" dirty="0"/>
              <a:t>Proc. Security </a:t>
            </a:r>
            <a:r>
              <a:rPr lang="en-US" sz="1000" i="1" dirty="0" smtClean="0"/>
              <a:t>and </a:t>
            </a:r>
            <a:r>
              <a:rPr lang="en-US" sz="1000" i="1" dirty="0"/>
              <a:t>Trust Management</a:t>
            </a:r>
            <a:r>
              <a:rPr lang="en-US" sz="1000" dirty="0"/>
              <a:t>. Springer, 2010, pp. 226–</a:t>
            </a:r>
            <a:r>
              <a:rPr lang="en-US" sz="1000" dirty="0" smtClean="0"/>
              <a:t>238</a:t>
            </a:r>
          </a:p>
          <a:p>
            <a:r>
              <a:rPr lang="en-US" sz="1000" dirty="0" smtClean="0"/>
              <a:t>[2] F</a:t>
            </a:r>
            <a:r>
              <a:rPr lang="en-US" sz="1000" dirty="0"/>
              <a:t>. Li, B. </a:t>
            </a:r>
            <a:r>
              <a:rPr lang="en-US" sz="1000" dirty="0" err="1"/>
              <a:t>Luo</a:t>
            </a:r>
            <a:r>
              <a:rPr lang="en-US" sz="1000" dirty="0"/>
              <a:t>, and P. Liu, “Secure Information Aggregation for Smart Grids Using Homomorphic Encryption,” in </a:t>
            </a:r>
            <a:r>
              <a:rPr lang="en-US" sz="1000" i="1" dirty="0"/>
              <a:t>Proc. Smart Grid Communications (</a:t>
            </a:r>
            <a:r>
              <a:rPr lang="en-US" sz="1000" i="1" dirty="0" err="1"/>
              <a:t>SmartGridComm</a:t>
            </a:r>
            <a:r>
              <a:rPr lang="en-US" sz="1000" i="1" dirty="0"/>
              <a:t>)</a:t>
            </a:r>
            <a:r>
              <a:rPr lang="en-US" sz="1000" dirty="0"/>
              <a:t>, 2010. </a:t>
            </a:r>
            <a:r>
              <a:rPr lang="en-US" sz="1000" dirty="0" smtClean="0"/>
              <a:t> </a:t>
            </a:r>
            <a:endParaRPr lang="en-US" sz="1000"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96</a:t>
            </a:fld>
            <a:endParaRPr lang="en-US" dirty="0"/>
          </a:p>
        </p:txBody>
      </p:sp>
    </p:spTree>
    <p:extLst>
      <p:ext uri="{BB962C8B-B14F-4D97-AF65-F5344CB8AC3E}">
        <p14:creationId xmlns:p14="http://schemas.microsoft.com/office/powerpoint/2010/main" xmlns="" val="164040736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smtClean="0"/>
              <a:t>Obfuscation</a:t>
            </a:r>
            <a:endParaRPr lang="en-US" dirty="0"/>
          </a:p>
        </p:txBody>
      </p:sp>
      <p:sp>
        <p:nvSpPr>
          <p:cNvPr id="3" name="Content Placeholder 2"/>
          <p:cNvSpPr>
            <a:spLocks noGrp="1"/>
          </p:cNvSpPr>
          <p:nvPr>
            <p:ph idx="1"/>
          </p:nvPr>
        </p:nvSpPr>
        <p:spPr/>
        <p:txBody>
          <a:bodyPr>
            <a:normAutofit/>
          </a:bodyPr>
          <a:lstStyle/>
          <a:p>
            <a:r>
              <a:rPr lang="en-US" sz="2800" dirty="0" smtClean="0"/>
              <a:t>In smart metering: </a:t>
            </a:r>
            <a:br>
              <a:rPr lang="en-US" sz="2800" dirty="0" smtClean="0"/>
            </a:br>
            <a:r>
              <a:rPr lang="en-US" sz="2800" dirty="0" smtClean="0"/>
              <a:t>shape load curve </a:t>
            </a:r>
            <a:br>
              <a:rPr lang="en-US" sz="2800" dirty="0" smtClean="0"/>
            </a:br>
            <a:r>
              <a:rPr lang="en-US" sz="2800" dirty="0" smtClean="0"/>
              <a:t>using rechargeable </a:t>
            </a:r>
            <a:br>
              <a:rPr lang="en-US" sz="2800" dirty="0" smtClean="0"/>
            </a:br>
            <a:r>
              <a:rPr lang="en-US" sz="2800" dirty="0" smtClean="0"/>
              <a:t>battery</a:t>
            </a:r>
            <a:br>
              <a:rPr lang="en-US" sz="2800" dirty="0" smtClean="0"/>
            </a:br>
            <a:r>
              <a:rPr lang="en-US" sz="1400" dirty="0" smtClean="0"/>
              <a:t/>
            </a:r>
            <a:br>
              <a:rPr lang="en-US" sz="1400" dirty="0" smtClean="0"/>
            </a:br>
            <a:endParaRPr lang="en-US" sz="2800" dirty="0" smtClean="0"/>
          </a:p>
          <a:p>
            <a:r>
              <a:rPr lang="en-US" sz="2800" b="1" dirty="0" smtClean="0"/>
              <a:t>Differential privacy</a:t>
            </a:r>
            <a:r>
              <a:rPr lang="en-US" sz="2800" dirty="0" smtClean="0"/>
              <a:t>: add noise before readings are transmitted</a:t>
            </a:r>
          </a:p>
          <a:p>
            <a:r>
              <a:rPr lang="en-US" sz="2800" b="1" dirty="0" smtClean="0"/>
              <a:t>k-anonymity</a:t>
            </a:r>
            <a:r>
              <a:rPr lang="en-US" sz="2800" dirty="0" smtClean="0"/>
              <a:t>: cluster readings, release only when &gt;k members</a:t>
            </a:r>
            <a:endParaRPr lang="en-US" sz="2800" dirty="0"/>
          </a:p>
        </p:txBody>
      </p:sp>
      <p:sp>
        <p:nvSpPr>
          <p:cNvPr id="4" name="TextBox 3"/>
          <p:cNvSpPr txBox="1"/>
          <p:nvPr/>
        </p:nvSpPr>
        <p:spPr>
          <a:xfrm>
            <a:off x="1" y="5873115"/>
            <a:ext cx="9144000" cy="1015663"/>
          </a:xfrm>
          <a:prstGeom prst="rect">
            <a:avLst/>
          </a:prstGeom>
          <a:noFill/>
        </p:spPr>
        <p:txBody>
          <a:bodyPr wrap="square" rtlCol="0">
            <a:spAutoFit/>
          </a:bodyPr>
          <a:lstStyle/>
          <a:p>
            <a:r>
              <a:rPr lang="en-US" sz="1000" dirty="0" smtClean="0"/>
              <a:t>Illustration </a:t>
            </a:r>
            <a:r>
              <a:rPr lang="de-DE" sz="1000" dirty="0" smtClean="0"/>
              <a:t>© </a:t>
            </a:r>
            <a:r>
              <a:rPr lang="de-DE" sz="1000" dirty="0" err="1" smtClean="0"/>
              <a:t>Kalogridis</a:t>
            </a:r>
            <a:r>
              <a:rPr lang="de-DE" sz="1000" dirty="0" smtClean="0"/>
              <a:t> et al. [1]</a:t>
            </a:r>
            <a:endParaRPr lang="en-US" sz="1000" dirty="0" smtClean="0"/>
          </a:p>
          <a:p>
            <a:r>
              <a:rPr lang="en-US" sz="1000" dirty="0" smtClean="0"/>
              <a:t>[1] G</a:t>
            </a:r>
            <a:r>
              <a:rPr lang="en-US" sz="1000" dirty="0"/>
              <a:t>. </a:t>
            </a:r>
            <a:r>
              <a:rPr lang="en-US" sz="1000" dirty="0" err="1"/>
              <a:t>Kalogridis</a:t>
            </a:r>
            <a:r>
              <a:rPr lang="en-US" sz="1000" dirty="0"/>
              <a:t>, C. </a:t>
            </a:r>
            <a:r>
              <a:rPr lang="en-US" sz="1000" dirty="0" err="1"/>
              <a:t>Efthymiou</a:t>
            </a:r>
            <a:r>
              <a:rPr lang="en-US" sz="1000" dirty="0"/>
              <a:t>, S. Z. </a:t>
            </a:r>
            <a:r>
              <a:rPr lang="en-US" sz="1000" dirty="0" err="1"/>
              <a:t>Denic</a:t>
            </a:r>
            <a:r>
              <a:rPr lang="en-US" sz="1000" dirty="0"/>
              <a:t>, T. A. Lewis, and R. </a:t>
            </a:r>
            <a:r>
              <a:rPr lang="en-US" sz="1000" dirty="0" err="1"/>
              <a:t>Cepeda</a:t>
            </a:r>
            <a:r>
              <a:rPr lang="en-US" sz="1000" dirty="0"/>
              <a:t>, “Privacy for smart meters: Towards </a:t>
            </a:r>
            <a:r>
              <a:rPr lang="en-US" sz="1000" dirty="0" smtClean="0"/>
              <a:t>undetectable </a:t>
            </a:r>
            <a:r>
              <a:rPr lang="en-US" sz="1000" dirty="0"/>
              <a:t>appliance load signatures,” in </a:t>
            </a:r>
            <a:r>
              <a:rPr lang="en-US" sz="1000" i="1" dirty="0"/>
              <a:t>Proc. Smart Grid Communications (</a:t>
            </a:r>
            <a:r>
              <a:rPr lang="en-US" sz="1000" i="1" dirty="0" err="1"/>
              <a:t>SmartGridComm</a:t>
            </a:r>
            <a:r>
              <a:rPr lang="en-US" sz="1000" i="1" dirty="0"/>
              <a:t>)</a:t>
            </a:r>
            <a:r>
              <a:rPr lang="en-US" sz="1000" dirty="0"/>
              <a:t>. IEEE, 2010. </a:t>
            </a:r>
          </a:p>
          <a:p>
            <a:r>
              <a:rPr lang="en-US" sz="1000" dirty="0" smtClean="0"/>
              <a:t>[2] G</a:t>
            </a:r>
            <a:r>
              <a:rPr lang="en-US" sz="1000" dirty="0"/>
              <a:t>. </a:t>
            </a:r>
            <a:r>
              <a:rPr lang="en-US" sz="1000" dirty="0" err="1"/>
              <a:t>Acs</a:t>
            </a:r>
            <a:r>
              <a:rPr lang="en-US" sz="1000" dirty="0"/>
              <a:t> and C. </a:t>
            </a:r>
            <a:r>
              <a:rPr lang="en-US" sz="1000" dirty="0" err="1"/>
              <a:t>Castelluccia</a:t>
            </a:r>
            <a:r>
              <a:rPr lang="en-US" sz="1000" dirty="0"/>
              <a:t>, “I Have a DREAM! (</a:t>
            </a:r>
            <a:r>
              <a:rPr lang="en-US" sz="1000" dirty="0" err="1" smtClean="0"/>
              <a:t>DiffeRentially</a:t>
            </a:r>
            <a:r>
              <a:rPr lang="en-US" sz="1000" dirty="0" smtClean="0"/>
              <a:t> </a:t>
            </a:r>
            <a:r>
              <a:rPr lang="en-US" sz="1000" dirty="0" err="1"/>
              <a:t>privatE</a:t>
            </a:r>
            <a:r>
              <a:rPr lang="en-US" sz="1000" dirty="0"/>
              <a:t> </a:t>
            </a:r>
            <a:r>
              <a:rPr lang="en-US" sz="1000" dirty="0" err="1"/>
              <a:t>smArt</a:t>
            </a:r>
            <a:r>
              <a:rPr lang="en-US" sz="1000" dirty="0"/>
              <a:t> Metering),” in </a:t>
            </a:r>
            <a:r>
              <a:rPr lang="en-US" sz="1000" i="1" dirty="0"/>
              <a:t>Information Hiding</a:t>
            </a:r>
            <a:r>
              <a:rPr lang="en-US" sz="1000" dirty="0"/>
              <a:t>. Springer, 2011, pp. 118–132</a:t>
            </a:r>
            <a:r>
              <a:rPr lang="en-US" sz="1000" dirty="0" smtClean="0"/>
              <a:t>.</a:t>
            </a:r>
          </a:p>
          <a:p>
            <a:r>
              <a:rPr lang="en-US" sz="1000" dirty="0" smtClean="0"/>
              <a:t>[3] J</a:t>
            </a:r>
            <a:r>
              <a:rPr lang="en-US" sz="1000" dirty="0"/>
              <a:t>. Cao, B. </a:t>
            </a:r>
            <a:r>
              <a:rPr lang="en-US" sz="1000" dirty="0" err="1"/>
              <a:t>Carminati</a:t>
            </a:r>
            <a:r>
              <a:rPr lang="en-US" sz="1000" dirty="0"/>
              <a:t>, E. Ferrari, and K.-L. Tan, “CASTLE: Continuously </a:t>
            </a:r>
            <a:r>
              <a:rPr lang="en-US" sz="1000" dirty="0" err="1"/>
              <a:t>Anonymizing</a:t>
            </a:r>
            <a:r>
              <a:rPr lang="en-US" sz="1000" dirty="0"/>
              <a:t> Data Streams,” </a:t>
            </a:r>
            <a:r>
              <a:rPr lang="en-US" sz="1000" i="1" dirty="0"/>
              <a:t>IEEE </a:t>
            </a:r>
            <a:r>
              <a:rPr lang="en-US" sz="1000" i="1" dirty="0" smtClean="0"/>
              <a:t>Transactions </a:t>
            </a:r>
            <a:r>
              <a:rPr lang="en-US" sz="1000" i="1" dirty="0"/>
              <a:t>on Dependable and Secure Computing</a:t>
            </a:r>
            <a:r>
              <a:rPr lang="en-US" sz="1000" dirty="0"/>
              <a:t>, vol. 8, no. 3, pp. 337–352, 2011. </a:t>
            </a:r>
            <a:r>
              <a:rPr lang="en-US" sz="1000" dirty="0" smtClean="0"/>
              <a:t> </a:t>
            </a:r>
            <a:endParaRPr lang="en-US" sz="1000" dirty="0"/>
          </a:p>
        </p:txBody>
      </p:sp>
      <p:pic>
        <p:nvPicPr>
          <p:cNvPr id="5" name="Picture 4"/>
          <p:cNvPicPr>
            <a:picLocks noChangeAspect="1"/>
          </p:cNvPicPr>
          <p:nvPr/>
        </p:nvPicPr>
        <p:blipFill>
          <a:blip r:embed="rId2"/>
          <a:stretch>
            <a:fillRect/>
          </a:stretch>
        </p:blipFill>
        <p:spPr>
          <a:xfrm>
            <a:off x="3944408" y="1205672"/>
            <a:ext cx="4941063" cy="2864663"/>
          </a:xfrm>
          <a:prstGeom prst="rect">
            <a:avLst/>
          </a:prstGeom>
        </p:spPr>
      </p:pic>
      <p:sp>
        <p:nvSpPr>
          <p:cNvPr id="7" name="Slide Number Placeholder 6"/>
          <p:cNvSpPr>
            <a:spLocks noGrp="1"/>
          </p:cNvSpPr>
          <p:nvPr>
            <p:ph type="sldNum" sz="quarter" idx="12"/>
          </p:nvPr>
        </p:nvSpPr>
        <p:spPr/>
        <p:txBody>
          <a:bodyPr/>
          <a:lstStyle/>
          <a:p>
            <a:fld id="{2066355A-084C-D24E-9AD2-7E4FC41EA627}" type="slidenum">
              <a:rPr lang="en-US" smtClean="0"/>
              <a:pPr/>
              <a:t>97</a:t>
            </a:fld>
            <a:endParaRPr lang="en-US" dirty="0"/>
          </a:p>
        </p:txBody>
      </p:sp>
    </p:spTree>
    <p:extLst>
      <p:ext uri="{BB962C8B-B14F-4D97-AF65-F5344CB8AC3E}">
        <p14:creationId xmlns:p14="http://schemas.microsoft.com/office/powerpoint/2010/main" xmlns="" val="5716253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91384" cy="1143000"/>
          </a:xfrm>
        </p:spPr>
        <p:txBody>
          <a:bodyPr>
            <a:normAutofit/>
          </a:bodyPr>
          <a:lstStyle/>
          <a:p>
            <a:pPr lvl="0"/>
            <a:r>
              <a:rPr lang="en-GB" dirty="0"/>
              <a:t>State of the </a:t>
            </a:r>
            <a:r>
              <a:rPr lang="en-GB" dirty="0" smtClean="0"/>
              <a:t>art</a:t>
            </a:r>
            <a:endParaRPr lang="en-US" dirty="0"/>
          </a:p>
        </p:txBody>
      </p:sp>
      <p:sp>
        <p:nvSpPr>
          <p:cNvPr id="3" name="Content Placeholder 2"/>
          <p:cNvSpPr>
            <a:spLocks noGrp="1"/>
          </p:cNvSpPr>
          <p:nvPr>
            <p:ph idx="1"/>
          </p:nvPr>
        </p:nvSpPr>
        <p:spPr>
          <a:xfrm>
            <a:off x="457199" y="1600200"/>
            <a:ext cx="5429767" cy="4525963"/>
          </a:xfrm>
        </p:spPr>
        <p:txBody>
          <a:bodyPr>
            <a:noAutofit/>
          </a:bodyPr>
          <a:lstStyle/>
          <a:p>
            <a:r>
              <a:rPr lang="en-US" sz="2800" dirty="0" err="1" smtClean="0"/>
              <a:t>Aspern</a:t>
            </a:r>
            <a:r>
              <a:rPr lang="en-US" sz="2800" dirty="0" smtClean="0"/>
              <a:t> (AT)</a:t>
            </a:r>
          </a:p>
          <a:p>
            <a:pPr lvl="1"/>
            <a:r>
              <a:rPr lang="en-US" sz="2400" dirty="0" smtClean="0"/>
              <a:t>Integrate smart buildings and smart metering</a:t>
            </a:r>
          </a:p>
          <a:p>
            <a:pPr lvl="1"/>
            <a:r>
              <a:rPr lang="en-US" sz="2400" dirty="0" smtClean="0"/>
              <a:t>Educate users about privacy  policy (workshops, online forums)</a:t>
            </a:r>
          </a:p>
          <a:p>
            <a:r>
              <a:rPr lang="en-US" sz="2800" dirty="0" smtClean="0"/>
              <a:t>Zwolle (NL)</a:t>
            </a:r>
          </a:p>
          <a:p>
            <a:pPr lvl="1"/>
            <a:r>
              <a:rPr lang="en-US" sz="2400" dirty="0" smtClean="0"/>
              <a:t>Applied privacy by design</a:t>
            </a:r>
          </a:p>
          <a:p>
            <a:pPr lvl="1"/>
            <a:r>
              <a:rPr lang="en-US" sz="2400" dirty="0" smtClean="0"/>
              <a:t>Uses aggregation, data minimization, separation of knowledge</a:t>
            </a:r>
            <a:endParaRPr lang="en-US" sz="2400" dirty="0"/>
          </a:p>
        </p:txBody>
      </p:sp>
      <p:sp>
        <p:nvSpPr>
          <p:cNvPr id="6" name="TextBox 5"/>
          <p:cNvSpPr txBox="1"/>
          <p:nvPr/>
        </p:nvSpPr>
        <p:spPr>
          <a:xfrm>
            <a:off x="1" y="5860484"/>
            <a:ext cx="5886966" cy="1015663"/>
          </a:xfrm>
          <a:prstGeom prst="rect">
            <a:avLst/>
          </a:prstGeom>
          <a:noFill/>
        </p:spPr>
        <p:txBody>
          <a:bodyPr wrap="square" rtlCol="0">
            <a:spAutoFit/>
          </a:bodyPr>
          <a:lstStyle/>
          <a:p>
            <a:r>
              <a:rPr lang="en-US" sz="1000" dirty="0" smtClean="0"/>
              <a:t>Top: </a:t>
            </a:r>
            <a:r>
              <a:rPr lang="en-US" sz="1000" dirty="0" smtClean="0">
                <a:hlinkClick r:id="rId3"/>
              </a:rPr>
              <a:t>U.S</a:t>
            </a:r>
            <a:r>
              <a:rPr lang="en-US" sz="1000" dirty="0">
                <a:hlinkClick r:id="rId3"/>
              </a:rPr>
              <a:t>. Navy photo</a:t>
            </a:r>
            <a:r>
              <a:rPr lang="en-US" sz="1000" dirty="0"/>
              <a:t> by </a:t>
            </a:r>
            <a:r>
              <a:rPr lang="en-US" sz="1000" dirty="0">
                <a:hlinkClick r:id="rId4"/>
              </a:rPr>
              <a:t>Mass Communication Specialist 2nd Class Kiona </a:t>
            </a:r>
            <a:r>
              <a:rPr lang="en-US" sz="1000" dirty="0" smtClean="0">
                <a:hlinkClick r:id="rId4"/>
              </a:rPr>
              <a:t>Miller</a:t>
            </a:r>
            <a:r>
              <a:rPr lang="en-US" sz="1000" dirty="0" smtClean="0"/>
              <a:t> under </a:t>
            </a:r>
            <a:r>
              <a:rPr lang="en-US" sz="1000" dirty="0" smtClean="0">
                <a:hlinkClick r:id="rId5"/>
              </a:rPr>
              <a:t>public domain</a:t>
            </a:r>
            <a:endParaRPr lang="en-US" sz="1000" dirty="0" smtClean="0">
              <a:hlinkClick r:id="rId6"/>
            </a:endParaRPr>
          </a:p>
          <a:p>
            <a:r>
              <a:rPr lang="en-US" sz="1000" dirty="0" smtClean="0"/>
              <a:t>Middle: </a:t>
            </a:r>
            <a:r>
              <a:rPr lang="en-US" sz="1000" dirty="0" smtClean="0">
                <a:hlinkClick r:id="rId6"/>
              </a:rPr>
              <a:t>Image</a:t>
            </a:r>
            <a:r>
              <a:rPr lang="en-US" sz="1000" dirty="0" smtClean="0"/>
              <a:t> by </a:t>
            </a:r>
            <a:r>
              <a:rPr lang="en-US" sz="1000" dirty="0" smtClean="0">
                <a:hlinkClick r:id="rId7"/>
              </a:rPr>
              <a:t>Tom Raftery</a:t>
            </a:r>
            <a:r>
              <a:rPr lang="en-US" sz="1000" dirty="0" smtClean="0"/>
              <a:t> licensed under </a:t>
            </a:r>
            <a:r>
              <a:rPr lang="en-US" sz="1000" dirty="0" smtClean="0">
                <a:hlinkClick r:id="rId8"/>
              </a:rPr>
              <a:t>CC BY-NC-SA 2.0</a:t>
            </a:r>
            <a:endParaRPr lang="en-US" sz="1000" dirty="0" smtClean="0"/>
          </a:p>
          <a:p>
            <a:r>
              <a:rPr lang="en-US" sz="1000" dirty="0" smtClean="0"/>
              <a:t>Bottom: Image </a:t>
            </a:r>
            <a:r>
              <a:rPr lang="de-DE" sz="1000" dirty="0" smtClean="0"/>
              <a:t>© </a:t>
            </a:r>
            <a:r>
              <a:rPr lang="de-DE" sz="1000" dirty="0" err="1" smtClean="0"/>
              <a:t>Portela</a:t>
            </a:r>
            <a:r>
              <a:rPr lang="de-DE" sz="1000" dirty="0" smtClean="0"/>
              <a:t> et al. [1]</a:t>
            </a:r>
            <a:endParaRPr lang="en-US" sz="1000" dirty="0" smtClean="0"/>
          </a:p>
          <a:p>
            <a:r>
              <a:rPr lang="en-US" sz="1000" dirty="0" smtClean="0"/>
              <a:t>[1] C</a:t>
            </a:r>
            <a:r>
              <a:rPr lang="en-US" sz="1000" dirty="0"/>
              <a:t>. M. </a:t>
            </a:r>
            <a:r>
              <a:rPr lang="en-US" sz="1000" dirty="0" err="1"/>
              <a:t>Portela</a:t>
            </a:r>
            <a:r>
              <a:rPr lang="en-US" sz="1000" dirty="0"/>
              <a:t>, H. </a:t>
            </a:r>
            <a:r>
              <a:rPr lang="en-US" sz="1000" dirty="0" err="1"/>
              <a:t>Rooden</a:t>
            </a:r>
            <a:r>
              <a:rPr lang="en-US" sz="1000" dirty="0"/>
              <a:t>, J. </a:t>
            </a:r>
            <a:r>
              <a:rPr lang="en-US" sz="1000" dirty="0" err="1"/>
              <a:t>Kohlmann</a:t>
            </a:r>
            <a:r>
              <a:rPr lang="en-US" sz="1000" dirty="0"/>
              <a:t>, D. Van </a:t>
            </a:r>
            <a:r>
              <a:rPr lang="en-US" sz="1000" dirty="0" err="1"/>
              <a:t>Leersum</a:t>
            </a:r>
            <a:r>
              <a:rPr lang="en-US" sz="1000" dirty="0"/>
              <a:t>, D. </a:t>
            </a:r>
            <a:r>
              <a:rPr lang="en-US" sz="1000" dirty="0" err="1"/>
              <a:t>Geldtmeijer</a:t>
            </a:r>
            <a:r>
              <a:rPr lang="en-US" sz="1000" dirty="0"/>
              <a:t>, H. </a:t>
            </a:r>
            <a:r>
              <a:rPr lang="en-US" sz="1000" dirty="0" err="1"/>
              <a:t>Slootweg</a:t>
            </a:r>
            <a:r>
              <a:rPr lang="en-US" sz="1000" dirty="0"/>
              <a:t>, and M. Van </a:t>
            </a:r>
            <a:r>
              <a:rPr lang="en-US" sz="1000" dirty="0" err="1"/>
              <a:t>Eekelen</a:t>
            </a:r>
            <a:r>
              <a:rPr lang="en-US" sz="1000" dirty="0"/>
              <a:t>, “A flexible, privacy enhanced and secured ICT architecture for a smart grid project with active consumers in the city of Zwolle—NL,” in </a:t>
            </a:r>
            <a:r>
              <a:rPr lang="en-US" sz="1000" i="1" dirty="0"/>
              <a:t>Intl. Conf. and Exhibition on Electricity Distribution (CIRED 2013)</a:t>
            </a:r>
            <a:r>
              <a:rPr lang="en-US" sz="1000" dirty="0"/>
              <a:t>. IET, 2013, pp. 1–4. </a:t>
            </a:r>
          </a:p>
        </p:txBody>
      </p:sp>
      <p:pic>
        <p:nvPicPr>
          <p:cNvPr id="9" name="Picture 8" descr="smart-meter-display.jpg"/>
          <p:cNvPicPr>
            <a:picLocks noChangeAspect="1"/>
          </p:cNvPicPr>
          <p:nvPr/>
        </p:nvPicPr>
        <p:blipFill rotWithShape="1">
          <a:blip r:embed="rId9">
            <a:extLst>
              <a:ext uri="{28A0092B-C50C-407E-A947-70E740481C1C}">
                <a14:useLocalDpi xmlns:a14="http://schemas.microsoft.com/office/drawing/2010/main" xmlns="" val="0"/>
              </a:ext>
            </a:extLst>
          </a:blip>
          <a:srcRect l="15735" t="16644" r="14414" b="15942"/>
          <a:stretch/>
        </p:blipFill>
        <p:spPr>
          <a:xfrm>
            <a:off x="6380786" y="2318940"/>
            <a:ext cx="2759797" cy="2002827"/>
          </a:xfrm>
          <a:prstGeom prst="rect">
            <a:avLst/>
          </a:prstGeom>
        </p:spPr>
      </p:pic>
      <p:pic>
        <p:nvPicPr>
          <p:cNvPr id="10" name="Grafik 5"/>
          <p:cNvPicPr>
            <a:picLocks noChangeAspect="1"/>
          </p:cNvPicPr>
          <p:nvPr/>
        </p:nvPicPr>
        <p:blipFill rotWithShape="1">
          <a:blip r:embed="rId10">
            <a:extLst>
              <a:ext uri="{28A0092B-C50C-407E-A947-70E740481C1C}">
                <a14:useLocalDpi xmlns:a14="http://schemas.microsoft.com/office/drawing/2010/main" xmlns="" val="0"/>
              </a:ext>
            </a:extLst>
          </a:blip>
          <a:srcRect r="20169"/>
          <a:stretch/>
        </p:blipFill>
        <p:spPr>
          <a:xfrm>
            <a:off x="6380786" y="0"/>
            <a:ext cx="2759797" cy="2136057"/>
          </a:xfrm>
          <a:prstGeom prst="rect">
            <a:avLst/>
          </a:prstGeom>
        </p:spPr>
      </p:pic>
      <p:pic>
        <p:nvPicPr>
          <p:cNvPr id="11" name="Picture 10"/>
          <p:cNvPicPr>
            <a:picLocks noChangeAspect="1"/>
          </p:cNvPicPr>
          <p:nvPr/>
        </p:nvPicPr>
        <p:blipFill>
          <a:blip r:embed="rId11"/>
          <a:stretch>
            <a:fillRect/>
          </a:stretch>
        </p:blipFill>
        <p:spPr>
          <a:xfrm>
            <a:off x="5886967" y="4501245"/>
            <a:ext cx="3253616" cy="2374902"/>
          </a:xfrm>
          <a:prstGeom prst="rect">
            <a:avLst/>
          </a:prstGeom>
        </p:spPr>
      </p:pic>
      <p:sp>
        <p:nvSpPr>
          <p:cNvPr id="5" name="Slide Number Placeholder 4"/>
          <p:cNvSpPr>
            <a:spLocks noGrp="1"/>
          </p:cNvSpPr>
          <p:nvPr>
            <p:ph type="sldNum" sz="quarter" idx="12"/>
          </p:nvPr>
        </p:nvSpPr>
        <p:spPr/>
        <p:txBody>
          <a:bodyPr/>
          <a:lstStyle/>
          <a:p>
            <a:fld id="{2066355A-084C-D24E-9AD2-7E4FC41EA627}" type="slidenum">
              <a:rPr lang="en-US" smtClean="0"/>
              <a:pPr/>
              <a:t>98</a:t>
            </a:fld>
            <a:endParaRPr lang="en-US" dirty="0"/>
          </a:p>
        </p:txBody>
      </p:sp>
    </p:spTree>
    <p:extLst>
      <p:ext uri="{BB962C8B-B14F-4D97-AF65-F5344CB8AC3E}">
        <p14:creationId xmlns:p14="http://schemas.microsoft.com/office/powerpoint/2010/main" xmlns="" val="1979050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
            </a:r>
            <a:br>
              <a:rPr lang="en-GB" dirty="0" smtClean="0"/>
            </a:br>
            <a:r>
              <a:rPr lang="en-GB" dirty="0" smtClean="0"/>
              <a:t>Privacy </a:t>
            </a:r>
            <a:r>
              <a:rPr lang="en-GB" dirty="0"/>
              <a:t>for Wearable </a:t>
            </a:r>
            <a:r>
              <a:rPr lang="en-GB" dirty="0" smtClean="0"/>
              <a:t>Devices</a:t>
            </a:r>
            <a:endParaRPr lang="en-US" dirty="0"/>
          </a:p>
        </p:txBody>
      </p:sp>
      <p:sp>
        <p:nvSpPr>
          <p:cNvPr id="4" name="Text Placeholder 3"/>
          <p:cNvSpPr>
            <a:spLocks noGrp="1"/>
          </p:cNvSpPr>
          <p:nvPr>
            <p:ph type="body" idx="1"/>
          </p:nvPr>
        </p:nvSpPr>
        <p:spPr/>
        <p:txBody>
          <a:bodyPr/>
          <a:lstStyle/>
          <a:p>
            <a:endParaRPr lang="en-US"/>
          </a:p>
        </p:txBody>
      </p:sp>
      <p:sp>
        <p:nvSpPr>
          <p:cNvPr id="5" name="TextBox 4"/>
          <p:cNvSpPr txBox="1"/>
          <p:nvPr/>
        </p:nvSpPr>
        <p:spPr>
          <a:xfrm>
            <a:off x="6041149" y="6611779"/>
            <a:ext cx="3102851" cy="246221"/>
          </a:xfrm>
          <a:prstGeom prst="rect">
            <a:avLst/>
          </a:prstGeom>
          <a:noFill/>
        </p:spPr>
        <p:txBody>
          <a:bodyPr wrap="square" rtlCol="0">
            <a:spAutoFit/>
          </a:bodyPr>
          <a:lstStyle/>
          <a:p>
            <a:r>
              <a:rPr lang="en-US" sz="1000" dirty="0" smtClean="0">
                <a:hlinkClick r:id="rId3"/>
              </a:rPr>
              <a:t>Image </a:t>
            </a:r>
            <a:r>
              <a:rPr lang="en-US" sz="1000" dirty="0" smtClean="0"/>
              <a:t>by </a:t>
            </a:r>
            <a:r>
              <a:rPr lang="en-US" sz="1000" dirty="0" smtClean="0">
                <a:hlinkClick r:id="rId4"/>
              </a:rPr>
              <a:t>Heidi </a:t>
            </a:r>
            <a:r>
              <a:rPr lang="en-US" sz="1000" dirty="0">
                <a:hlinkClick r:id="rId4"/>
              </a:rPr>
              <a:t>Forbes </a:t>
            </a:r>
            <a:r>
              <a:rPr lang="en-US" sz="1000" dirty="0" smtClean="0">
                <a:hlinkClick r:id="rId4"/>
              </a:rPr>
              <a:t>Öste</a:t>
            </a:r>
            <a:r>
              <a:rPr lang="en-US" sz="1000" dirty="0" smtClean="0"/>
              <a:t> licensed under </a:t>
            </a:r>
            <a:r>
              <a:rPr lang="en-US" sz="1000" dirty="0" smtClean="0">
                <a:hlinkClick r:id="rId5"/>
              </a:rPr>
              <a:t>CC BY-ND 2.0</a:t>
            </a:r>
            <a:endParaRPr lang="en-US" sz="1000" dirty="0"/>
          </a:p>
        </p:txBody>
      </p:sp>
      <p:pic>
        <p:nvPicPr>
          <p:cNvPr id="6" name="Picture 5" descr="wearables.jpg"/>
          <p:cNvPicPr>
            <a:picLocks noChangeAspect="1"/>
          </p:cNvPicPr>
          <p:nvPr/>
        </p:nvPicPr>
        <p:blipFill rotWithShape="1">
          <a:blip r:embed="rId6">
            <a:extLst>
              <a:ext uri="{28A0092B-C50C-407E-A947-70E740481C1C}">
                <a14:useLocalDpi xmlns:a14="http://schemas.microsoft.com/office/drawing/2010/main" xmlns="" val="0"/>
              </a:ext>
            </a:extLst>
          </a:blip>
          <a:srcRect t="9420" b="17381"/>
          <a:stretch/>
        </p:blipFill>
        <p:spPr>
          <a:xfrm>
            <a:off x="0" y="0"/>
            <a:ext cx="9144000" cy="5149540"/>
          </a:xfrm>
          <a:prstGeom prst="rect">
            <a:avLst/>
          </a:prstGeom>
        </p:spPr>
      </p:pic>
    </p:spTree>
    <p:extLst>
      <p:ext uri="{BB962C8B-B14F-4D97-AF65-F5344CB8AC3E}">
        <p14:creationId xmlns:p14="http://schemas.microsoft.com/office/powerpoint/2010/main" xmlns="" val="3254029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ummer">
      <a:dk1>
        <a:sysClr val="windowText" lastClr="000000"/>
      </a:dk1>
      <a:lt1>
        <a:sysClr val="window" lastClr="FFFFFF"/>
      </a:lt1>
      <a:dk2>
        <a:srgbClr val="D16207"/>
      </a:dk2>
      <a:lt2>
        <a:srgbClr val="F0B31E"/>
      </a:lt2>
      <a:accent1>
        <a:srgbClr val="51A6C2"/>
      </a:accent1>
      <a:accent2>
        <a:srgbClr val="51C2A9"/>
      </a:accent2>
      <a:accent3>
        <a:srgbClr val="7EC251"/>
      </a:accent3>
      <a:accent4>
        <a:srgbClr val="E1DC53"/>
      </a:accent4>
      <a:accent5>
        <a:srgbClr val="B54721"/>
      </a:accent5>
      <a:accent6>
        <a:srgbClr val="A16BB1"/>
      </a:accent6>
      <a:hlink>
        <a:srgbClr val="A40A06"/>
      </a:hlink>
      <a:folHlink>
        <a:srgbClr val="837F1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purl.org/dc/terms/"/>
    <ds:schemaRef ds:uri="http://schemas.openxmlformats.org/package/2006/metadata/core-properties"/>
    <ds:schemaRef ds:uri="http://schemas.microsoft.com/sharepoint/v3/fields"/>
    <ds:schemaRef ds:uri="http://schemas.microsoft.com/office/infopath/2007/PartnerControls"/>
    <ds:schemaRef ds:uri="http://purl.org/dc/elements/1.1/"/>
    <ds:schemaRef ds:uri="http://www.w3.org/XML/1998/namespace"/>
    <ds:schemaRef ds:uri="http://schemas.microsoft.com/office/2006/documentManagement/typ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0</TotalTime>
  <Words>10247</Words>
  <Application>Microsoft Office PowerPoint</Application>
  <PresentationFormat>Bildschirmpräsentation (4:3)</PresentationFormat>
  <Paragraphs>1140</Paragraphs>
  <Slides>116</Slides>
  <Notes>4</Notes>
  <HiddenSlides>1</HiddenSlides>
  <MMClips>3</MMClips>
  <ScaleCrop>false</ScaleCrop>
  <HeadingPairs>
    <vt:vector size="4" baseType="variant">
      <vt:variant>
        <vt:lpstr>Design</vt:lpstr>
      </vt:variant>
      <vt:variant>
        <vt:i4>1</vt:i4>
      </vt:variant>
      <vt:variant>
        <vt:lpstr>Folientitel</vt:lpstr>
      </vt:variant>
      <vt:variant>
        <vt:i4>116</vt:i4>
      </vt:variant>
    </vt:vector>
  </HeadingPairs>
  <TitlesOfParts>
    <vt:vector size="117" baseType="lpstr">
      <vt:lpstr>Office Theme</vt:lpstr>
      <vt:lpstr>Understanding and Solving the Privacy Challenges in the Smart City</vt:lpstr>
      <vt:lpstr>Disclaimer</vt:lpstr>
      <vt:lpstr>Introduction</vt:lpstr>
      <vt:lpstr>Introduction</vt:lpstr>
      <vt:lpstr>What to expect in this tutorial?</vt:lpstr>
      <vt:lpstr>Smart City Applications</vt:lpstr>
      <vt:lpstr>Smart City Applications</vt:lpstr>
      <vt:lpstr>Smart Mobility</vt:lpstr>
      <vt:lpstr>Smart Mobility</vt:lpstr>
      <vt:lpstr>Smart Mobility</vt:lpstr>
      <vt:lpstr>Smart Mobility</vt:lpstr>
      <vt:lpstr>Smart Utilities </vt:lpstr>
      <vt:lpstr>Smart Buildings</vt:lpstr>
      <vt:lpstr>Smart Environment</vt:lpstr>
      <vt:lpstr>Public services</vt:lpstr>
      <vt:lpstr>Smart Governance</vt:lpstr>
      <vt:lpstr>Smart Economy</vt:lpstr>
      <vt:lpstr>Smart Healthcare</vt:lpstr>
      <vt:lpstr>Smart Citizens</vt:lpstr>
      <vt:lpstr>Enabling Technologies</vt:lpstr>
      <vt:lpstr>Enabling Technologies</vt:lpstr>
      <vt:lpstr>Ubiquitous connectivity</vt:lpstr>
      <vt:lpstr>Smart cards</vt:lpstr>
      <vt:lpstr>Open data</vt:lpstr>
      <vt:lpstr>(Participatory) Sensor networks</vt:lpstr>
      <vt:lpstr>(Participatory) Sensor networks</vt:lpstr>
      <vt:lpstr>Wearable devices</vt:lpstr>
      <vt:lpstr>Internet of things</vt:lpstr>
      <vt:lpstr>Internet of things</vt:lpstr>
      <vt:lpstr>Intelligent vehicles</vt:lpstr>
      <vt:lpstr>Intelligent vehicles</vt:lpstr>
      <vt:lpstr>Cloud computing</vt:lpstr>
      <vt:lpstr>Defining Privacy</vt:lpstr>
      <vt:lpstr>Privacy</vt:lpstr>
      <vt:lpstr>Privacy Violation</vt:lpstr>
      <vt:lpstr>5 Types of Privacy</vt:lpstr>
      <vt:lpstr>Privacy of Location</vt:lpstr>
      <vt:lpstr>Privacy of State of Body &amp; Mind</vt:lpstr>
      <vt:lpstr>Privacy of Social life</vt:lpstr>
      <vt:lpstr>Privacy of Behavior &amp; Action</vt:lpstr>
      <vt:lpstr>Privacy of Media</vt:lpstr>
      <vt:lpstr> Attackers</vt:lpstr>
      <vt:lpstr>Defining an Attacker</vt:lpstr>
      <vt:lpstr>Service providers</vt:lpstr>
      <vt:lpstr>Involved parties</vt:lpstr>
      <vt:lpstr>Third parties</vt:lpstr>
      <vt:lpstr>Attack channels</vt:lpstr>
      <vt:lpstr>Attack Channels</vt:lpstr>
      <vt:lpstr>Observable Data</vt:lpstr>
      <vt:lpstr>Repurposed Data</vt:lpstr>
      <vt:lpstr>Published Data</vt:lpstr>
      <vt:lpstr>Leaked Data</vt:lpstr>
      <vt:lpstr> The Privacy-Aware Smart City</vt:lpstr>
      <vt:lpstr>Outline</vt:lpstr>
      <vt:lpstr> General privacy strategies</vt:lpstr>
      <vt:lpstr>Privacy by design</vt:lpstr>
      <vt:lpstr>Privacy Engineering</vt:lpstr>
      <vt:lpstr>Transparency</vt:lpstr>
      <vt:lpstr>Consent &amp; Control</vt:lpstr>
      <vt:lpstr>Logging &amp; auditing</vt:lpstr>
      <vt:lpstr>Access control</vt:lpstr>
      <vt:lpstr>Privacy architectures</vt:lpstr>
      <vt:lpstr>Privacy for Ubiquitous Connectivity</vt:lpstr>
      <vt:lpstr>Ubiquitous Connectivity in Context</vt:lpstr>
      <vt:lpstr>Communication channel</vt:lpstr>
      <vt:lpstr>Metadata</vt:lpstr>
      <vt:lpstr>Fingerprinting</vt:lpstr>
      <vt:lpstr>Mobile devices</vt:lpstr>
      <vt:lpstr>State of the art</vt:lpstr>
      <vt:lpstr> Privacy for Smart Cards</vt:lpstr>
      <vt:lpstr>Smart Cards in Context</vt:lpstr>
      <vt:lpstr>Separation of authentication and service</vt:lpstr>
      <vt:lpstr>ABCs: Credentials</vt:lpstr>
      <vt:lpstr>ABCs: Issuing</vt:lpstr>
      <vt:lpstr>ABCs: Showing</vt:lpstr>
      <vt:lpstr>Data minimization</vt:lpstr>
      <vt:lpstr>State of the art</vt:lpstr>
      <vt:lpstr> Privacy for Sensor Networks</vt:lpstr>
      <vt:lpstr>Sensor Networks in Context</vt:lpstr>
      <vt:lpstr>Data minimization</vt:lpstr>
      <vt:lpstr>Aggregation</vt:lpstr>
      <vt:lpstr>Aggregation</vt:lpstr>
      <vt:lpstr>Location cloaking</vt:lpstr>
      <vt:lpstr>Location cloaking</vt:lpstr>
      <vt:lpstr>Separation of knowledge</vt:lpstr>
      <vt:lpstr>State of the art</vt:lpstr>
      <vt:lpstr>Privacy for Intelligent Vehicles</vt:lpstr>
      <vt:lpstr>Intelligent Vehicles in Context</vt:lpstr>
      <vt:lpstr>Pseudonymity</vt:lpstr>
      <vt:lpstr>Backwards privacy</vt:lpstr>
      <vt:lpstr>Service/device integration</vt:lpstr>
      <vt:lpstr>State of the art</vt:lpstr>
      <vt:lpstr> Privacy for Internet of Things</vt:lpstr>
      <vt:lpstr>Internet of Things in Context</vt:lpstr>
      <vt:lpstr>Data minimization</vt:lpstr>
      <vt:lpstr>Anonymization/aggregation</vt:lpstr>
      <vt:lpstr>Obfuscation</vt:lpstr>
      <vt:lpstr>State of the art</vt:lpstr>
      <vt:lpstr> Privacy for Wearable Devices</vt:lpstr>
      <vt:lpstr>Wearable Devices in Context</vt:lpstr>
      <vt:lpstr>Wearable Devices</vt:lpstr>
      <vt:lpstr>Body area networks</vt:lpstr>
      <vt:lpstr>State of the art</vt:lpstr>
      <vt:lpstr> Privacy for Open Data</vt:lpstr>
      <vt:lpstr>Open Data in Context</vt:lpstr>
      <vt:lpstr>Aggregation</vt:lpstr>
      <vt:lpstr>Obfuscation</vt:lpstr>
      <vt:lpstr>State of the art</vt:lpstr>
      <vt:lpstr> Privacy for Cloud Computing</vt:lpstr>
      <vt:lpstr>Cloud Computing in Context</vt:lpstr>
      <vt:lpstr>Outsourced storage</vt:lpstr>
      <vt:lpstr>Outsourced processing</vt:lpstr>
      <vt:lpstr>State of the art</vt:lpstr>
      <vt:lpstr>Discussion &amp; Open Issues</vt:lpstr>
      <vt:lpstr>How To:  Create a privacy-friendly smart city</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mute</cp:lastModifiedBy>
  <cp:revision>204</cp:revision>
  <dcterms:created xsi:type="dcterms:W3CDTF">2010-04-12T23:12:02Z</dcterms:created>
  <dcterms:modified xsi:type="dcterms:W3CDTF">2017-12-09T12:19:07Z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